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1" r:id="rId2"/>
    <p:sldMasterId id="2147483958" r:id="rId3"/>
  </p:sldMasterIdLst>
  <p:notesMasterIdLst>
    <p:notesMasterId r:id="rId26"/>
  </p:notesMasterIdLst>
  <p:sldIdLst>
    <p:sldId id="258" r:id="rId4"/>
    <p:sldId id="257" r:id="rId5"/>
    <p:sldId id="259" r:id="rId6"/>
    <p:sldId id="260" r:id="rId7"/>
    <p:sldId id="261" r:id="rId8"/>
    <p:sldId id="271" r:id="rId9"/>
    <p:sldId id="272" r:id="rId10"/>
    <p:sldId id="273" r:id="rId11"/>
    <p:sldId id="256" r:id="rId12"/>
    <p:sldId id="262" r:id="rId13"/>
    <p:sldId id="263" r:id="rId14"/>
    <p:sldId id="266" r:id="rId15"/>
    <p:sldId id="275" r:id="rId16"/>
    <p:sldId id="267" r:id="rId17"/>
    <p:sldId id="268" r:id="rId18"/>
    <p:sldId id="269" r:id="rId19"/>
    <p:sldId id="270" r:id="rId20"/>
    <p:sldId id="279" r:id="rId21"/>
    <p:sldId id="274"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7C6"/>
    <a:srgbClr val="00C0B6"/>
    <a:srgbClr val="C9F7EC"/>
    <a:srgbClr val="C1FF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5059" autoAdjust="0"/>
  </p:normalViewPr>
  <p:slideViewPr>
    <p:cSldViewPr>
      <p:cViewPr varScale="1">
        <p:scale>
          <a:sx n="93" d="100"/>
          <a:sy n="93" d="100"/>
        </p:scale>
        <p:origin x="936"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3192"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52968C-A1C4-44FA-B4F8-149258E9BD33}" type="datetimeFigureOut">
              <a:rPr lang="en-US" smtClean="0"/>
              <a:t>5/1/2015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3BDC56-3E0B-4355-BCBF-2DD936EFA9B1}" type="slidenum">
              <a:rPr lang="en-US" smtClean="0"/>
              <a:t>‹#›</a:t>
            </a:fld>
            <a:endParaRPr lang="en-US" dirty="0"/>
          </a:p>
        </p:txBody>
      </p:sp>
    </p:spTree>
    <p:extLst>
      <p:ext uri="{BB962C8B-B14F-4D97-AF65-F5344CB8AC3E}">
        <p14:creationId xmlns:p14="http://schemas.microsoft.com/office/powerpoint/2010/main" val="116008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a:t>
            </a:fld>
            <a:endParaRPr lang="en-US" dirty="0"/>
          </a:p>
        </p:txBody>
      </p:sp>
    </p:spTree>
    <p:extLst>
      <p:ext uri="{BB962C8B-B14F-4D97-AF65-F5344CB8AC3E}">
        <p14:creationId xmlns:p14="http://schemas.microsoft.com/office/powerpoint/2010/main" val="3397437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10</a:t>
            </a:fld>
            <a:endParaRPr lang="en-US" dirty="0"/>
          </a:p>
        </p:txBody>
      </p:sp>
    </p:spTree>
    <p:extLst>
      <p:ext uri="{BB962C8B-B14F-4D97-AF65-F5344CB8AC3E}">
        <p14:creationId xmlns:p14="http://schemas.microsoft.com/office/powerpoint/2010/main" val="12185462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11</a:t>
            </a:fld>
            <a:endParaRPr lang="en-US" dirty="0"/>
          </a:p>
        </p:txBody>
      </p:sp>
    </p:spTree>
    <p:extLst>
      <p:ext uri="{BB962C8B-B14F-4D97-AF65-F5344CB8AC3E}">
        <p14:creationId xmlns:p14="http://schemas.microsoft.com/office/powerpoint/2010/main" val="589457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12</a:t>
            </a:fld>
            <a:endParaRPr lang="en-US" dirty="0"/>
          </a:p>
        </p:txBody>
      </p:sp>
    </p:spTree>
    <p:extLst>
      <p:ext uri="{BB962C8B-B14F-4D97-AF65-F5344CB8AC3E}">
        <p14:creationId xmlns:p14="http://schemas.microsoft.com/office/powerpoint/2010/main" val="28432294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13</a:t>
            </a:fld>
            <a:endParaRPr lang="en-US" dirty="0"/>
          </a:p>
        </p:txBody>
      </p:sp>
    </p:spTree>
    <p:extLst>
      <p:ext uri="{BB962C8B-B14F-4D97-AF65-F5344CB8AC3E}">
        <p14:creationId xmlns:p14="http://schemas.microsoft.com/office/powerpoint/2010/main" val="1324804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14</a:t>
            </a:fld>
            <a:endParaRPr lang="en-US" dirty="0"/>
          </a:p>
        </p:txBody>
      </p:sp>
    </p:spTree>
    <p:extLst>
      <p:ext uri="{BB962C8B-B14F-4D97-AF65-F5344CB8AC3E}">
        <p14:creationId xmlns:p14="http://schemas.microsoft.com/office/powerpoint/2010/main" val="832546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15</a:t>
            </a:fld>
            <a:endParaRPr lang="en-US" dirty="0"/>
          </a:p>
        </p:txBody>
      </p:sp>
    </p:spTree>
    <p:extLst>
      <p:ext uri="{BB962C8B-B14F-4D97-AF65-F5344CB8AC3E}">
        <p14:creationId xmlns:p14="http://schemas.microsoft.com/office/powerpoint/2010/main" val="13850958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16</a:t>
            </a:fld>
            <a:endParaRPr lang="en-US" dirty="0"/>
          </a:p>
        </p:txBody>
      </p:sp>
    </p:spTree>
    <p:extLst>
      <p:ext uri="{BB962C8B-B14F-4D97-AF65-F5344CB8AC3E}">
        <p14:creationId xmlns:p14="http://schemas.microsoft.com/office/powerpoint/2010/main" val="23469139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17</a:t>
            </a:fld>
            <a:endParaRPr lang="en-US" dirty="0"/>
          </a:p>
        </p:txBody>
      </p:sp>
    </p:spTree>
    <p:extLst>
      <p:ext uri="{BB962C8B-B14F-4D97-AF65-F5344CB8AC3E}">
        <p14:creationId xmlns:p14="http://schemas.microsoft.com/office/powerpoint/2010/main" val="4119172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19</a:t>
            </a:fld>
            <a:endParaRPr lang="en-US" dirty="0"/>
          </a:p>
        </p:txBody>
      </p:sp>
    </p:spTree>
    <p:extLst>
      <p:ext uri="{BB962C8B-B14F-4D97-AF65-F5344CB8AC3E}">
        <p14:creationId xmlns:p14="http://schemas.microsoft.com/office/powerpoint/2010/main" val="2985972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20</a:t>
            </a:fld>
            <a:endParaRPr lang="en-US" dirty="0"/>
          </a:p>
        </p:txBody>
      </p:sp>
    </p:spTree>
    <p:extLst>
      <p:ext uri="{BB962C8B-B14F-4D97-AF65-F5344CB8AC3E}">
        <p14:creationId xmlns:p14="http://schemas.microsoft.com/office/powerpoint/2010/main" val="1670494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2</a:t>
            </a:fld>
            <a:endParaRPr lang="en-US" dirty="0"/>
          </a:p>
        </p:txBody>
      </p:sp>
    </p:spTree>
    <p:extLst>
      <p:ext uri="{BB962C8B-B14F-4D97-AF65-F5344CB8AC3E}">
        <p14:creationId xmlns:p14="http://schemas.microsoft.com/office/powerpoint/2010/main" val="4029904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21</a:t>
            </a:fld>
            <a:endParaRPr lang="en-US" dirty="0"/>
          </a:p>
        </p:txBody>
      </p:sp>
    </p:spTree>
    <p:extLst>
      <p:ext uri="{BB962C8B-B14F-4D97-AF65-F5344CB8AC3E}">
        <p14:creationId xmlns:p14="http://schemas.microsoft.com/office/powerpoint/2010/main" val="32277888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22</a:t>
            </a:fld>
            <a:endParaRPr lang="en-US" dirty="0"/>
          </a:p>
        </p:txBody>
      </p:sp>
    </p:spTree>
    <p:extLst>
      <p:ext uri="{BB962C8B-B14F-4D97-AF65-F5344CB8AC3E}">
        <p14:creationId xmlns:p14="http://schemas.microsoft.com/office/powerpoint/2010/main" val="1477568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3</a:t>
            </a:fld>
            <a:endParaRPr lang="en-US" dirty="0"/>
          </a:p>
        </p:txBody>
      </p:sp>
    </p:spTree>
    <p:extLst>
      <p:ext uri="{BB962C8B-B14F-4D97-AF65-F5344CB8AC3E}">
        <p14:creationId xmlns:p14="http://schemas.microsoft.com/office/powerpoint/2010/main" val="2876611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4</a:t>
            </a:fld>
            <a:endParaRPr lang="en-US" dirty="0"/>
          </a:p>
        </p:txBody>
      </p:sp>
    </p:spTree>
    <p:extLst>
      <p:ext uri="{BB962C8B-B14F-4D97-AF65-F5344CB8AC3E}">
        <p14:creationId xmlns:p14="http://schemas.microsoft.com/office/powerpoint/2010/main" val="235052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5</a:t>
            </a:fld>
            <a:endParaRPr lang="en-US" dirty="0"/>
          </a:p>
        </p:txBody>
      </p:sp>
    </p:spTree>
    <p:extLst>
      <p:ext uri="{BB962C8B-B14F-4D97-AF65-F5344CB8AC3E}">
        <p14:creationId xmlns:p14="http://schemas.microsoft.com/office/powerpoint/2010/main" val="4228905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6</a:t>
            </a:fld>
            <a:endParaRPr lang="en-US" dirty="0"/>
          </a:p>
        </p:txBody>
      </p:sp>
    </p:spTree>
    <p:extLst>
      <p:ext uri="{BB962C8B-B14F-4D97-AF65-F5344CB8AC3E}">
        <p14:creationId xmlns:p14="http://schemas.microsoft.com/office/powerpoint/2010/main" val="3852781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7</a:t>
            </a:fld>
            <a:endParaRPr lang="en-US" dirty="0"/>
          </a:p>
        </p:txBody>
      </p:sp>
    </p:spTree>
    <p:extLst>
      <p:ext uri="{BB962C8B-B14F-4D97-AF65-F5344CB8AC3E}">
        <p14:creationId xmlns:p14="http://schemas.microsoft.com/office/powerpoint/2010/main" val="3157564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8</a:t>
            </a:fld>
            <a:endParaRPr lang="en-US" dirty="0"/>
          </a:p>
        </p:txBody>
      </p:sp>
    </p:spTree>
    <p:extLst>
      <p:ext uri="{BB962C8B-B14F-4D97-AF65-F5344CB8AC3E}">
        <p14:creationId xmlns:p14="http://schemas.microsoft.com/office/powerpoint/2010/main" val="1915052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63BDC56-3E0B-4355-BCBF-2DD936EFA9B1}" type="slidenum">
              <a:rPr lang="en-US" smtClean="0"/>
              <a:t>9</a:t>
            </a:fld>
            <a:endParaRPr lang="en-US" dirty="0"/>
          </a:p>
        </p:txBody>
      </p:sp>
    </p:spTree>
    <p:extLst>
      <p:ext uri="{BB962C8B-B14F-4D97-AF65-F5344CB8AC3E}">
        <p14:creationId xmlns:p14="http://schemas.microsoft.com/office/powerpoint/2010/main" val="1276950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9445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ja-JP" altLang="en-US" dirty="0" smtClean="0"/>
              <a:t>図を追加</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128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6975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ja-JP" altLang="en-US" smtClean="0"/>
              <a:t>マスター タイトルの書式設定</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ja-JP" altLang="en-US" smtClean="0"/>
              <a:t>マスター テキストの書式設定</a:t>
            </a:r>
          </a:p>
        </p:txBody>
      </p:sp>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63660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6028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02566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32240" y="4674220"/>
            <a:ext cx="2183780" cy="2183780"/>
          </a:xfrm>
          <a:prstGeom prst="rect">
            <a:avLst/>
          </a:prstGeom>
        </p:spPr>
      </p:pic>
      <p:sp>
        <p:nvSpPr>
          <p:cNvPr id="2" name="タイトル 1"/>
          <p:cNvSpPr>
            <a:spLocks noGrp="1"/>
          </p:cNvSpPr>
          <p:nvPr>
            <p:ph type="title"/>
          </p:nvPr>
        </p:nvSpPr>
        <p:spPr>
          <a:xfrm>
            <a:off x="440112" y="476672"/>
            <a:ext cx="8047806" cy="702394"/>
          </a:xfrm>
        </p:spPr>
        <p:txBody>
          <a:bodyPr>
            <a:normAutofit/>
          </a:bodyPr>
          <a:lstStyle>
            <a:lvl1pPr>
              <a:defRPr sz="4800"/>
            </a:lvl1p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
        <p:nvSpPr>
          <p:cNvPr id="8" name="テキスト ボックス 7"/>
          <p:cNvSpPr txBox="1"/>
          <p:nvPr userDrawn="1"/>
        </p:nvSpPr>
        <p:spPr>
          <a:xfrm>
            <a:off x="0" y="1268760"/>
            <a:ext cx="9144000" cy="338554"/>
          </a:xfrm>
          <a:prstGeom prst="rect">
            <a:avLst/>
          </a:prstGeom>
          <a:solidFill>
            <a:srgbClr val="00C0B6"/>
          </a:solidFill>
          <a:ln>
            <a:solidFill>
              <a:srgbClr val="00C0B6"/>
            </a:solidFill>
          </a:ln>
        </p:spPr>
        <p:txBody>
          <a:bodyPr wrap="square" rtlCol="0">
            <a:spAutoFit/>
          </a:bodyPr>
          <a:lstStyle/>
          <a:p>
            <a:pPr algn="r"/>
            <a:r>
              <a:rPr kumimoji="1" lang="ja-JP" altLang="en-US" sz="1600" dirty="0" smtClean="0">
                <a:solidFill>
                  <a:schemeClr val="bg1"/>
                </a:solidFill>
              </a:rPr>
              <a:t>うかべん 大阪＃９</a:t>
            </a:r>
            <a:endParaRPr kumimoji="1" lang="ja-JP" altLang="en-US" sz="1600" dirty="0">
              <a:solidFill>
                <a:schemeClr val="bg1"/>
              </a:solidFill>
            </a:endParaRPr>
          </a:p>
        </p:txBody>
      </p:sp>
      <p:sp>
        <p:nvSpPr>
          <p:cNvPr id="9" name="テキスト プレースホルダー 2"/>
          <p:cNvSpPr>
            <a:spLocks noGrp="1"/>
          </p:cNvSpPr>
          <p:nvPr>
            <p:ph idx="1"/>
          </p:nvPr>
        </p:nvSpPr>
        <p:spPr>
          <a:xfrm>
            <a:off x="628650" y="1772816"/>
            <a:ext cx="7886700" cy="4404147"/>
          </a:xfrm>
          <a:prstGeom prst="rect">
            <a:avLst/>
          </a:prstGeom>
        </p:spPr>
        <p:txBody>
          <a:bodyPr vert="horz" lIns="91440" tIns="45720" rIns="91440" bIns="45720" rtlCol="0">
            <a:normAutofit/>
          </a:bodyPr>
          <a:lstStyle>
            <a:lvl1pPr marL="171450" indent="-171450">
              <a:buFont typeface="Wingdings" panose="05000000000000000000" pitchFamily="2" charset="2"/>
              <a:buChar char="n"/>
              <a:defRPr sz="3200"/>
            </a:lvl1pPr>
            <a:lvl2pPr>
              <a:defRPr sz="2800"/>
            </a:lvl2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294891231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4521385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1261043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4559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6358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2164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821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14913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764557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32268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86363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275177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9594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6446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991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78372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7097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893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39876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ja-JP" altLang="en-US" smtClean="0"/>
              <a:t>マスター タイトルの書式設定</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ja-JP" altLang="en-US" dirty="0" smtClean="0"/>
              <a:t>図を追加</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2914357" y="6041361"/>
            <a:ext cx="732659" cy="365125"/>
          </a:xfrm>
        </p:spPr>
        <p:txBody>
          <a:body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Footer Placeholder 5"/>
          <p:cNvSpPr>
            <a:spLocks noGrp="1"/>
          </p:cNvSpPr>
          <p:nvPr>
            <p:ph type="ftr" sz="quarter" idx="11"/>
          </p:nvPr>
        </p:nvSpPr>
        <p:spPr>
          <a:xfrm>
            <a:off x="442797" y="6041361"/>
            <a:ext cx="2471560" cy="365125"/>
          </a:xfrm>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3647017" y="5915887"/>
            <a:ext cx="796616" cy="490599"/>
          </a:xfrm>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43153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dirty="0">
              <a:solidFill>
                <a:prstClr val="black">
                  <a:tint val="75000"/>
                </a:prstClr>
              </a:solidFill>
            </a:endParaRPr>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11215751"/>
      </p:ext>
    </p:extLst>
  </p:cSld>
  <p:clrMap bg1="dk1" tx1="lt1" bg2="dk2" tx2="lt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943" r:id="rId12"/>
    <p:sldLayoutId id="2147483944" r:id="rId13"/>
    <p:sldLayoutId id="2147483945" r:id="rId14"/>
  </p:sldLayoutIdLst>
  <p:txStyles>
    <p:titleStyle>
      <a:lvl1pPr algn="l" defTabSz="457200" rtl="0" eaLnBrk="1" latinLnBrk="0" hangingPunct="1">
        <a:spcBef>
          <a:spcPct val="0"/>
        </a:spcBef>
        <a:buNone/>
        <a:defRPr kumimoji="1" sz="4000" b="1" kern="1200">
          <a:solidFill>
            <a:srgbClr val="FEFEFE"/>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kumimoji="1"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kumimoji="1"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kumimoji="1"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kumimoji="1" sz="1200" kern="1200">
          <a:solidFill>
            <a:schemeClr val="tx1"/>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CD5785-8A43-4CC4-A705-D4AA7E8DB57F}" type="datetimeFigureOut">
              <a:rPr lang="en-US" smtClean="0">
                <a:solidFill>
                  <a:prstClr val="black">
                    <a:tint val="75000"/>
                  </a:prstClr>
                </a:solidFill>
              </a:rPr>
              <a:pPr/>
              <a:t>5/1/2015</a:t>
            </a:fld>
            <a:endParaRPr lang="en-US" dirty="0">
              <a:solidFill>
                <a:prstClr val="black">
                  <a:tint val="75000"/>
                </a:prstClr>
              </a:solidFill>
            </a:endParaRPr>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66738860"/>
      </p:ext>
    </p:extLst>
  </p:cSld>
  <p:clrMap bg1="lt1" tx1="dk1" bg2="lt2" tx2="dk2" accent1="accent1" accent2="accent2" accent3="accent3" accent4="accent4" accent5="accent5" accent6="accent6" hlink="hlink" folHlink="folHlink"/>
  <p:sldLayoutIdLst>
    <p:sldLayoutId id="2147483970"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 id="2147483969"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5.xml"/><Relationship Id="rId4" Type="http://schemas.openxmlformats.org/officeDocument/2006/relationships/hyperlink" Target="http://www.mydimension.jp/ukagaka0.ht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2996952"/>
            <a:ext cx="8047806" cy="900732"/>
          </a:xfrm>
        </p:spPr>
        <p:txBody>
          <a:bodyPr>
            <a:normAutofit fontScale="90000"/>
          </a:bodyPr>
          <a:lstStyle/>
          <a:p>
            <a:r>
              <a:rPr kumimoji="1" lang="ja-JP" altLang="en-US" b="1" dirty="0" smtClean="0"/>
              <a:t>うかべん 大阪</a:t>
            </a:r>
            <a:r>
              <a:rPr lang="ja-JP" altLang="en-US" b="1" dirty="0" smtClean="0"/>
              <a:t>＃９　Ｕｋａ３Ｄ資料</a:t>
            </a:r>
            <a:endParaRPr kumimoji="1" lang="ja-JP" altLang="en-US" b="1" dirty="0"/>
          </a:p>
        </p:txBody>
      </p:sp>
    </p:spTree>
    <p:extLst>
      <p:ext uri="{BB962C8B-B14F-4D97-AF65-F5344CB8AC3E}">
        <p14:creationId xmlns:p14="http://schemas.microsoft.com/office/powerpoint/2010/main" val="1521031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068960"/>
            <a:ext cx="8047806" cy="900732"/>
          </a:xfrm>
        </p:spPr>
        <p:txBody>
          <a:bodyPr>
            <a:normAutofit fontScale="90000"/>
          </a:bodyPr>
          <a:lstStyle/>
          <a:p>
            <a:pPr algn="ctr"/>
            <a:r>
              <a:rPr kumimoji="1" lang="ja-JP" altLang="en-US" sz="8000" dirty="0" smtClean="0"/>
              <a:t>Ｕｋａ３Ｄ</a:t>
            </a:r>
            <a:r>
              <a:rPr kumimoji="1" lang="ja-JP" altLang="en-US" sz="4000" dirty="0" smtClean="0"/>
              <a:t>とは？</a:t>
            </a:r>
            <a:endParaRPr kumimoji="1" lang="ja-JP" altLang="en-US" sz="4000" dirty="0"/>
          </a:p>
        </p:txBody>
      </p:sp>
    </p:spTree>
    <p:extLst>
      <p:ext uri="{BB962C8B-B14F-4D97-AF65-F5344CB8AC3E}">
        <p14:creationId xmlns:p14="http://schemas.microsoft.com/office/powerpoint/2010/main" val="3509797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4800" b="1" dirty="0" smtClean="0"/>
              <a:t>概要</a:t>
            </a:r>
            <a:endParaRPr kumimoji="1" lang="ja-JP" altLang="en-US" sz="4800" b="1" dirty="0"/>
          </a:p>
        </p:txBody>
      </p:sp>
      <p:sp>
        <p:nvSpPr>
          <p:cNvPr id="3" name="コンテンツ プレースホルダー 2"/>
          <p:cNvSpPr>
            <a:spLocks noGrp="1"/>
          </p:cNvSpPr>
          <p:nvPr>
            <p:ph idx="4294967295"/>
          </p:nvPr>
        </p:nvSpPr>
        <p:spPr>
          <a:xfrm>
            <a:off x="527985" y="1844824"/>
            <a:ext cx="7872059" cy="4548188"/>
          </a:xfrm>
        </p:spPr>
        <p:txBody>
          <a:bodyPr>
            <a:noAutofit/>
          </a:bodyPr>
          <a:lstStyle/>
          <a:p>
            <a:pPr>
              <a:buFont typeface="Wingdings" panose="05000000000000000000" pitchFamily="2" charset="2"/>
              <a:buChar char="n"/>
            </a:pPr>
            <a:r>
              <a:rPr kumimoji="1" lang="ja-JP" altLang="en-US" sz="3200" dirty="0" smtClean="0"/>
              <a:t>３ＤモデルをＳｈｅｌｌとしてリアルタイムレンダリングを行うモジュール。</a:t>
            </a:r>
            <a:endParaRPr kumimoji="1" lang="en-US" altLang="ja-JP" sz="3200" dirty="0" smtClean="0"/>
          </a:p>
          <a:p>
            <a:endParaRPr kumimoji="1" lang="en-US" altLang="ja-JP" sz="2000" dirty="0" smtClean="0"/>
          </a:p>
          <a:p>
            <a:pPr>
              <a:buFont typeface="Wingdings" panose="05000000000000000000" pitchFamily="2" charset="2"/>
              <a:buChar char="n"/>
            </a:pPr>
            <a:r>
              <a:rPr lang="ja-JP" altLang="en-US" sz="3200" dirty="0" smtClean="0"/>
              <a:t>ＳＡＯＲＩとしてゴーストに組み込む形となっており、本体サーフェイスウィンドウと半連動して稼働する。</a:t>
            </a:r>
            <a:endParaRPr lang="en-US" altLang="ja-JP" sz="3200" dirty="0" smtClean="0"/>
          </a:p>
          <a:p>
            <a:endParaRPr lang="en-US" altLang="ja-JP" sz="2000" dirty="0"/>
          </a:p>
          <a:p>
            <a:pPr>
              <a:buFont typeface="Wingdings" panose="05000000000000000000" pitchFamily="2" charset="2"/>
              <a:buChar char="n"/>
            </a:pPr>
            <a:r>
              <a:rPr lang="ja-JP" altLang="en-US" sz="3200" dirty="0" smtClean="0"/>
              <a:t>現在テストゴースト</a:t>
            </a:r>
            <a:r>
              <a:rPr lang="en-US" altLang="ja-JP" sz="3200" dirty="0" smtClean="0"/>
              <a:t>『</a:t>
            </a:r>
            <a:r>
              <a:rPr lang="ja-JP" altLang="en-US" sz="3200" dirty="0" smtClean="0"/>
              <a:t>ＭＩＫＵさんＤａｙ’ｓ</a:t>
            </a:r>
            <a:r>
              <a:rPr lang="en-US" altLang="ja-JP" sz="3200" dirty="0" smtClean="0"/>
              <a:t>』</a:t>
            </a:r>
            <a:r>
              <a:rPr lang="ja-JP" altLang="en-US" sz="3200" dirty="0" smtClean="0"/>
              <a:t>にて実装公開しており、今後、単体での公開に向けて開発を進めています。</a:t>
            </a:r>
            <a:endParaRPr lang="en-US" altLang="ja-JP" sz="3200" dirty="0" smtClean="0"/>
          </a:p>
        </p:txBody>
      </p:sp>
    </p:spTree>
    <p:extLst>
      <p:ext uri="{BB962C8B-B14F-4D97-AF65-F5344CB8AC3E}">
        <p14:creationId xmlns:p14="http://schemas.microsoft.com/office/powerpoint/2010/main" val="2785296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目的</a:t>
            </a:r>
            <a:endParaRPr kumimoji="1" lang="ja-JP" altLang="en-US" b="1" dirty="0"/>
          </a:p>
        </p:txBody>
      </p:sp>
      <p:sp>
        <p:nvSpPr>
          <p:cNvPr id="5" name="コンテンツ プレースホルダー 4"/>
          <p:cNvSpPr>
            <a:spLocks noGrp="1"/>
          </p:cNvSpPr>
          <p:nvPr>
            <p:ph idx="1"/>
          </p:nvPr>
        </p:nvSpPr>
        <p:spPr>
          <a:xfrm>
            <a:off x="539552" y="1844824"/>
            <a:ext cx="7804350" cy="4404147"/>
          </a:xfrm>
        </p:spPr>
        <p:txBody>
          <a:bodyPr>
            <a:normAutofit/>
          </a:bodyPr>
          <a:lstStyle/>
          <a:p>
            <a:r>
              <a:rPr kumimoji="1" lang="ja-JP" altLang="en-US" dirty="0" smtClean="0"/>
              <a:t>３Ｄ描画による安価なアニメーションを実現し、新たなキャラクター表現の可能性。</a:t>
            </a:r>
            <a:endParaRPr kumimoji="1" lang="en-US" altLang="ja-JP" dirty="0" smtClean="0"/>
          </a:p>
          <a:p>
            <a:endParaRPr lang="en-US" altLang="ja-JP" sz="2000" dirty="0"/>
          </a:p>
          <a:p>
            <a:r>
              <a:rPr kumimoji="1" lang="ja-JP" altLang="en-US" dirty="0" smtClean="0"/>
              <a:t>一定のプログラミング</a:t>
            </a:r>
            <a:r>
              <a:rPr lang="ja-JP" altLang="en-US" dirty="0"/>
              <a:t>力</a:t>
            </a:r>
            <a:r>
              <a:rPr kumimoji="1" lang="ja-JP" altLang="en-US" dirty="0" smtClean="0"/>
              <a:t>が必要であった３Ｄデスクトップマスコットの作成を安易にする。</a:t>
            </a:r>
            <a:endParaRPr kumimoji="1" lang="en-US" altLang="ja-JP" dirty="0" smtClean="0"/>
          </a:p>
          <a:p>
            <a:endParaRPr lang="en-US" altLang="ja-JP" sz="2000" dirty="0"/>
          </a:p>
          <a:p>
            <a:r>
              <a:rPr kumimoji="1" lang="ja-JP" altLang="en-US" dirty="0" smtClean="0"/>
              <a:t>ユーザー・デベを含むＭＭＤ・</a:t>
            </a:r>
            <a:r>
              <a:rPr lang="ja-JP" altLang="en-US" dirty="0" smtClean="0"/>
              <a:t>３Ｄ界からの</a:t>
            </a:r>
            <a:r>
              <a:rPr kumimoji="1" lang="ja-JP" altLang="en-US" dirty="0" smtClean="0"/>
              <a:t>新たな人材・風の取り込み。</a:t>
            </a:r>
            <a:endParaRPr kumimoji="1" lang="ja-JP" altLang="en-US" dirty="0"/>
          </a:p>
        </p:txBody>
      </p:sp>
    </p:spTree>
    <p:extLst>
      <p:ext uri="{BB962C8B-B14F-4D97-AF65-F5344CB8AC3E}">
        <p14:creationId xmlns:p14="http://schemas.microsoft.com/office/powerpoint/2010/main" val="3853034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デモンストレーション</a:t>
            </a:r>
            <a:endParaRPr kumimoji="1" lang="ja-JP" altLang="en-US" b="1" dirty="0"/>
          </a:p>
        </p:txBody>
      </p:sp>
      <p:pic>
        <p:nvPicPr>
          <p:cNvPr id="6" name="コンテンツ プレースホルダー 5"/>
          <p:cNvPicPr>
            <a:picLocks noGrp="1" noChangeAspect="1"/>
          </p:cNvPicPr>
          <p:nvPr>
            <p:ph idx="1"/>
          </p:nvPr>
        </p:nvPicPr>
        <p:blipFill>
          <a:blip r:embed="rId3"/>
          <a:stretch>
            <a:fillRect/>
          </a:stretch>
        </p:blipFill>
        <p:spPr>
          <a:xfrm>
            <a:off x="634919" y="2276872"/>
            <a:ext cx="7886700" cy="2324187"/>
          </a:xfrm>
          <a:prstGeom prst="rect">
            <a:avLst/>
          </a:prstGeom>
        </p:spPr>
      </p:pic>
      <p:sp>
        <p:nvSpPr>
          <p:cNvPr id="7" name="テキスト ボックス 6"/>
          <p:cNvSpPr txBox="1"/>
          <p:nvPr/>
        </p:nvSpPr>
        <p:spPr>
          <a:xfrm>
            <a:off x="3059832" y="5805264"/>
            <a:ext cx="5609228" cy="461665"/>
          </a:xfrm>
          <a:prstGeom prst="rect">
            <a:avLst/>
          </a:prstGeom>
          <a:noFill/>
        </p:spPr>
        <p:txBody>
          <a:bodyPr wrap="none" rtlCol="0">
            <a:spAutoFit/>
          </a:bodyPr>
          <a:lstStyle/>
          <a:p>
            <a:r>
              <a:rPr kumimoji="1" lang="en-US" altLang="ja-JP" sz="2400" dirty="0" smtClean="0">
                <a:hlinkClick r:id="rId4"/>
              </a:rPr>
              <a:t>http://www.mydimension.jp/ukagaka0.htm</a:t>
            </a:r>
            <a:endParaRPr kumimoji="1" lang="ja-JP" altLang="en-US" sz="2400" dirty="0"/>
          </a:p>
        </p:txBody>
      </p:sp>
    </p:spTree>
    <p:extLst>
      <p:ext uri="{BB962C8B-B14F-4D97-AF65-F5344CB8AC3E}">
        <p14:creationId xmlns:p14="http://schemas.microsoft.com/office/powerpoint/2010/main" val="2062867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システム（概要）</a:t>
            </a:r>
            <a:endParaRPr kumimoji="1" lang="ja-JP" altLang="en-US" b="1" dirty="0"/>
          </a:p>
        </p:txBody>
      </p:sp>
      <p:sp>
        <p:nvSpPr>
          <p:cNvPr id="5" name="コンテンツ プレースホルダー 4"/>
          <p:cNvSpPr>
            <a:spLocks noGrp="1"/>
          </p:cNvSpPr>
          <p:nvPr>
            <p:ph idx="1"/>
          </p:nvPr>
        </p:nvSpPr>
        <p:spPr>
          <a:xfrm>
            <a:off x="520665" y="1844824"/>
            <a:ext cx="7886700" cy="4404147"/>
          </a:xfrm>
        </p:spPr>
        <p:txBody>
          <a:bodyPr/>
          <a:lstStyle/>
          <a:p>
            <a:r>
              <a:rPr kumimoji="1" lang="ja-JP" altLang="en-US" dirty="0" smtClean="0">
                <a:latin typeface="+mn-ea"/>
              </a:rPr>
              <a:t>描画コアにはＤＸライブラリを使用しており、ＤｉｒｅｃｔＸ</a:t>
            </a:r>
            <a:r>
              <a:rPr kumimoji="1" lang="en-US" altLang="ja-JP" dirty="0" smtClean="0">
                <a:latin typeface="+mn-ea"/>
              </a:rPr>
              <a:t>9.0C</a:t>
            </a:r>
            <a:r>
              <a:rPr kumimoji="1" lang="ja-JP" altLang="en-US" dirty="0" smtClean="0">
                <a:latin typeface="+mn-ea"/>
              </a:rPr>
              <a:t>以降のインストールが必要。</a:t>
            </a:r>
            <a:endParaRPr kumimoji="1" lang="en-US" altLang="ja-JP" dirty="0" smtClean="0">
              <a:latin typeface="+mn-ea"/>
            </a:endParaRPr>
          </a:p>
          <a:p>
            <a:endParaRPr lang="en-US" altLang="ja-JP" sz="2000" dirty="0">
              <a:latin typeface="+mn-ea"/>
            </a:endParaRPr>
          </a:p>
          <a:p>
            <a:r>
              <a:rPr kumimoji="1" lang="ja-JP" altLang="en-US" dirty="0" smtClean="0">
                <a:latin typeface="+mn-ea"/>
              </a:rPr>
              <a:t>３ＤデータにはＰＭＤ、モーションデータにはＶＭＤが使用可能。</a:t>
            </a:r>
            <a:endParaRPr kumimoji="1" lang="en-US" altLang="ja-JP" dirty="0" smtClean="0">
              <a:latin typeface="+mn-ea"/>
            </a:endParaRPr>
          </a:p>
          <a:p>
            <a:endParaRPr lang="en-US" altLang="ja-JP" sz="2000" dirty="0">
              <a:latin typeface="+mn-ea"/>
            </a:endParaRPr>
          </a:p>
          <a:p>
            <a:r>
              <a:rPr kumimoji="1" lang="en-US" altLang="ja-JP" dirty="0" smtClean="0">
                <a:latin typeface="+mn-ea"/>
              </a:rPr>
              <a:t>Surfaces.txt</a:t>
            </a:r>
            <a:r>
              <a:rPr kumimoji="1" lang="ja-JP" altLang="en-US" dirty="0" smtClean="0">
                <a:latin typeface="+mn-ea"/>
              </a:rPr>
              <a:t>に代わる独自規格の定義ファイル</a:t>
            </a:r>
            <a:r>
              <a:rPr lang="ja-JP" altLang="en-US" dirty="0" smtClean="0">
                <a:latin typeface="+mn-ea"/>
              </a:rPr>
              <a:t>、</a:t>
            </a:r>
            <a:r>
              <a:rPr lang="en-US" altLang="ja-JP" dirty="0" smtClean="0">
                <a:latin typeface="+mn-ea"/>
              </a:rPr>
              <a:t>Character.txt</a:t>
            </a:r>
            <a:r>
              <a:rPr lang="ja-JP" altLang="en-US" dirty="0" smtClean="0">
                <a:latin typeface="+mn-ea"/>
              </a:rPr>
              <a:t>等</a:t>
            </a:r>
            <a:r>
              <a:rPr kumimoji="1" lang="ja-JP" altLang="en-US" dirty="0" smtClean="0">
                <a:latin typeface="+mn-ea"/>
              </a:rPr>
              <a:t>を使用する。</a:t>
            </a:r>
            <a:endParaRPr kumimoji="1" lang="ja-JP" altLang="en-US" dirty="0">
              <a:latin typeface="+mn-ea"/>
            </a:endParaRPr>
          </a:p>
        </p:txBody>
      </p:sp>
    </p:spTree>
    <p:extLst>
      <p:ext uri="{BB962C8B-B14F-4D97-AF65-F5344CB8AC3E}">
        <p14:creationId xmlns:p14="http://schemas.microsoft.com/office/powerpoint/2010/main" val="2014796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2700680" y="3881483"/>
            <a:ext cx="5787238" cy="2535914"/>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7298585" y="5123887"/>
            <a:ext cx="199276" cy="48714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5494661" y="5149440"/>
            <a:ext cx="199276" cy="48714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622252" y="1778264"/>
            <a:ext cx="7865666" cy="1835949"/>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0" name="正方形/長方形 49"/>
          <p:cNvSpPr/>
          <p:nvPr/>
        </p:nvSpPr>
        <p:spPr>
          <a:xfrm>
            <a:off x="4237961" y="5744147"/>
            <a:ext cx="620755" cy="21092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2211352" y="5264625"/>
            <a:ext cx="865606" cy="20566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3"/>
          <p:cNvSpPr>
            <a:spLocks noGrp="1"/>
          </p:cNvSpPr>
          <p:nvPr>
            <p:ph type="title"/>
          </p:nvPr>
        </p:nvSpPr>
        <p:spPr/>
        <p:txBody>
          <a:bodyPr>
            <a:normAutofit fontScale="90000"/>
          </a:bodyPr>
          <a:lstStyle/>
          <a:p>
            <a:r>
              <a:rPr kumimoji="1" lang="ja-JP" altLang="en-US" b="1" dirty="0" smtClean="0"/>
              <a:t>システム（構成）</a:t>
            </a:r>
            <a:endParaRPr kumimoji="1" lang="ja-JP" altLang="en-US" b="1" dirty="0"/>
          </a:p>
        </p:txBody>
      </p:sp>
      <p:sp>
        <p:nvSpPr>
          <p:cNvPr id="15" name="正方形/長方形 14"/>
          <p:cNvSpPr/>
          <p:nvPr/>
        </p:nvSpPr>
        <p:spPr>
          <a:xfrm>
            <a:off x="634827" y="3881483"/>
            <a:ext cx="1707952" cy="2536973"/>
          </a:xfrm>
          <a:prstGeom prst="rect">
            <a:avLst/>
          </a:prstGeom>
          <a:solidFill>
            <a:srgbClr val="FF97C6"/>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ベースウェア</a:t>
            </a:r>
            <a:endParaRPr lang="en-US" altLang="ja-JP" dirty="0"/>
          </a:p>
        </p:txBody>
      </p:sp>
      <p:sp>
        <p:nvSpPr>
          <p:cNvPr id="16" name="正方形/長方形 15"/>
          <p:cNvSpPr/>
          <p:nvPr/>
        </p:nvSpPr>
        <p:spPr>
          <a:xfrm>
            <a:off x="6564406" y="4507047"/>
            <a:ext cx="1688523" cy="770870"/>
          </a:xfrm>
          <a:prstGeom prst="rect">
            <a:avLst/>
          </a:prstGeom>
          <a:solidFill>
            <a:srgbClr val="00C0B6"/>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Uka3D.exe</a:t>
            </a:r>
          </a:p>
          <a:p>
            <a:pPr algn="ctr"/>
            <a:r>
              <a:rPr lang="ja-JP" altLang="en-US" dirty="0" smtClean="0"/>
              <a:t>（ケロ）</a:t>
            </a:r>
            <a:endParaRPr lang="ja-JP" altLang="en-US" dirty="0"/>
          </a:p>
        </p:txBody>
      </p:sp>
      <p:sp>
        <p:nvSpPr>
          <p:cNvPr id="17" name="メモ 16"/>
          <p:cNvSpPr/>
          <p:nvPr/>
        </p:nvSpPr>
        <p:spPr>
          <a:xfrm>
            <a:off x="891394" y="2465519"/>
            <a:ext cx="1446876" cy="912989"/>
          </a:xfrm>
          <a:prstGeom prst="foldedCorner">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8" name="メモ 17"/>
          <p:cNvSpPr/>
          <p:nvPr/>
        </p:nvSpPr>
        <p:spPr>
          <a:xfrm>
            <a:off x="997399" y="2369296"/>
            <a:ext cx="1446876" cy="912989"/>
          </a:xfrm>
          <a:prstGeom prst="foldedCorner">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mn-ea"/>
              </a:rPr>
              <a:t>Surfaces.txt</a:t>
            </a:r>
          </a:p>
          <a:p>
            <a:pPr algn="ctr"/>
            <a:r>
              <a:rPr lang="en-US" altLang="ja-JP" sz="1600" dirty="0" smtClean="0">
                <a:latin typeface="+mn-ea"/>
              </a:rPr>
              <a:t>etc</a:t>
            </a:r>
            <a:r>
              <a:rPr lang="en-US" altLang="ja-JP" sz="1600" dirty="0">
                <a:latin typeface="+mn-ea"/>
              </a:rPr>
              <a:t>…</a:t>
            </a:r>
            <a:endParaRPr lang="ja-JP" altLang="en-US" sz="1600" dirty="0">
              <a:latin typeface="+mn-ea"/>
            </a:endParaRPr>
          </a:p>
        </p:txBody>
      </p:sp>
      <p:sp>
        <p:nvSpPr>
          <p:cNvPr id="52" name="角丸四角形 51"/>
          <p:cNvSpPr/>
          <p:nvPr/>
        </p:nvSpPr>
        <p:spPr>
          <a:xfrm>
            <a:off x="4769537" y="1869499"/>
            <a:ext cx="3631692" cy="1651084"/>
          </a:xfrm>
          <a:prstGeom prst="round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メモ 18"/>
          <p:cNvSpPr/>
          <p:nvPr/>
        </p:nvSpPr>
        <p:spPr>
          <a:xfrm>
            <a:off x="6675202" y="2480873"/>
            <a:ext cx="1446042" cy="905656"/>
          </a:xfrm>
          <a:prstGeom prst="foldedCorner">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0" name="メモ 19"/>
          <p:cNvSpPr/>
          <p:nvPr/>
        </p:nvSpPr>
        <p:spPr>
          <a:xfrm>
            <a:off x="6806887" y="2376629"/>
            <a:ext cx="1446042" cy="905656"/>
          </a:xfrm>
          <a:prstGeom prst="foldedCorner">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mn-ea"/>
              </a:rPr>
              <a:t>Hoge.pmd</a:t>
            </a:r>
          </a:p>
          <a:p>
            <a:pPr algn="ctr"/>
            <a:r>
              <a:rPr lang="en-US" altLang="ja-JP" sz="1600" dirty="0" smtClean="0">
                <a:latin typeface="+mn-ea"/>
              </a:rPr>
              <a:t>Hoge*.vmd</a:t>
            </a:r>
            <a:endParaRPr lang="en-US" altLang="ja-JP" sz="1600" dirty="0">
              <a:latin typeface="+mn-ea"/>
            </a:endParaRPr>
          </a:p>
          <a:p>
            <a:pPr algn="ctr"/>
            <a:r>
              <a:rPr lang="en-US" altLang="ja-JP" sz="1600" dirty="0" smtClean="0">
                <a:latin typeface="+mn-ea"/>
              </a:rPr>
              <a:t>…</a:t>
            </a:r>
            <a:endParaRPr lang="ja-JP" altLang="en-US" sz="1600" dirty="0">
              <a:latin typeface="+mn-ea"/>
            </a:endParaRPr>
          </a:p>
        </p:txBody>
      </p:sp>
      <p:sp>
        <p:nvSpPr>
          <p:cNvPr id="27" name="正方形/長方形 26"/>
          <p:cNvSpPr/>
          <p:nvPr/>
        </p:nvSpPr>
        <p:spPr>
          <a:xfrm>
            <a:off x="4758185" y="5445224"/>
            <a:ext cx="3494744" cy="808773"/>
          </a:xfrm>
          <a:prstGeom prst="rect">
            <a:avLst/>
          </a:prstGeom>
          <a:solidFill>
            <a:srgbClr val="00C0B6"/>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SAORI</a:t>
            </a:r>
          </a:p>
          <a:p>
            <a:pPr algn="ctr"/>
            <a:r>
              <a:rPr lang="en-US" altLang="ja-JP" dirty="0" smtClean="0"/>
              <a:t>Uka3D_Proxy.dll</a:t>
            </a:r>
            <a:endParaRPr lang="ja-JP" altLang="en-US" dirty="0"/>
          </a:p>
        </p:txBody>
      </p:sp>
      <p:sp>
        <p:nvSpPr>
          <p:cNvPr id="36" name="正方形/長方形 35"/>
          <p:cNvSpPr/>
          <p:nvPr/>
        </p:nvSpPr>
        <p:spPr>
          <a:xfrm>
            <a:off x="2905411" y="4509120"/>
            <a:ext cx="1568899" cy="1744877"/>
          </a:xfrm>
          <a:prstGeom prst="rect">
            <a:avLst/>
          </a:prstGeom>
          <a:solidFill>
            <a:srgbClr val="00B0F0"/>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SHIORI</a:t>
            </a:r>
            <a:endParaRPr lang="ja-JP" altLang="en-US" dirty="0"/>
          </a:p>
        </p:txBody>
      </p:sp>
      <p:sp>
        <p:nvSpPr>
          <p:cNvPr id="37" name="正方形/長方形 36"/>
          <p:cNvSpPr/>
          <p:nvPr/>
        </p:nvSpPr>
        <p:spPr>
          <a:xfrm>
            <a:off x="4758185" y="4507046"/>
            <a:ext cx="1687476" cy="770870"/>
          </a:xfrm>
          <a:prstGeom prst="rect">
            <a:avLst/>
          </a:prstGeom>
          <a:solidFill>
            <a:srgbClr val="00C0B6"/>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Uka3D.exe</a:t>
            </a:r>
          </a:p>
          <a:p>
            <a:pPr algn="ctr"/>
            <a:r>
              <a:rPr lang="en-US" altLang="ja-JP" dirty="0" smtClean="0"/>
              <a:t>(</a:t>
            </a:r>
            <a:r>
              <a:rPr lang="ja-JP" altLang="en-US" dirty="0" smtClean="0"/>
              <a:t>さくら</a:t>
            </a:r>
            <a:r>
              <a:rPr lang="en-US" altLang="ja-JP" dirty="0" smtClean="0"/>
              <a:t>)</a:t>
            </a:r>
            <a:endParaRPr lang="ja-JP" altLang="en-US" dirty="0"/>
          </a:p>
        </p:txBody>
      </p:sp>
      <p:sp>
        <p:nvSpPr>
          <p:cNvPr id="44" name="下矢印 43"/>
          <p:cNvSpPr/>
          <p:nvPr/>
        </p:nvSpPr>
        <p:spPr>
          <a:xfrm>
            <a:off x="1379181" y="3614213"/>
            <a:ext cx="352118" cy="267270"/>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6" name="下矢印 45"/>
          <p:cNvSpPr/>
          <p:nvPr/>
        </p:nvSpPr>
        <p:spPr>
          <a:xfrm>
            <a:off x="6075223" y="3534481"/>
            <a:ext cx="860668" cy="986463"/>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3" name="テキスト ボックス 52"/>
          <p:cNvSpPr txBox="1"/>
          <p:nvPr/>
        </p:nvSpPr>
        <p:spPr>
          <a:xfrm>
            <a:off x="1799891" y="1854822"/>
            <a:ext cx="1709231" cy="400110"/>
          </a:xfrm>
          <a:prstGeom prst="rect">
            <a:avLst/>
          </a:prstGeom>
          <a:noFill/>
        </p:spPr>
        <p:txBody>
          <a:bodyPr wrap="square" rtlCol="0">
            <a:spAutoFit/>
          </a:bodyPr>
          <a:lstStyle/>
          <a:p>
            <a:pPr algn="ctr"/>
            <a:r>
              <a:rPr kumimoji="1" lang="ja-JP" altLang="en-US" sz="2000" dirty="0" smtClean="0"/>
              <a:t>Ｓｈｅｌｌフォルダ</a:t>
            </a:r>
            <a:endParaRPr kumimoji="1" lang="ja-JP" altLang="en-US" sz="2000" dirty="0"/>
          </a:p>
        </p:txBody>
      </p:sp>
      <p:sp>
        <p:nvSpPr>
          <p:cNvPr id="54" name="メモ 53"/>
          <p:cNvSpPr/>
          <p:nvPr/>
        </p:nvSpPr>
        <p:spPr>
          <a:xfrm>
            <a:off x="2832431" y="2465519"/>
            <a:ext cx="1446876" cy="912989"/>
          </a:xfrm>
          <a:prstGeom prst="foldedCorner">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5" name="メモ 54"/>
          <p:cNvSpPr/>
          <p:nvPr/>
        </p:nvSpPr>
        <p:spPr>
          <a:xfrm>
            <a:off x="2938436" y="2369296"/>
            <a:ext cx="1446876" cy="912989"/>
          </a:xfrm>
          <a:prstGeom prst="foldedCorner">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mn-ea"/>
              </a:rPr>
              <a:t>Surface*.png</a:t>
            </a:r>
          </a:p>
          <a:p>
            <a:pPr algn="ctr"/>
            <a:r>
              <a:rPr lang="en-US" altLang="ja-JP" sz="1600" dirty="0" smtClean="0">
                <a:latin typeface="+mn-ea"/>
              </a:rPr>
              <a:t>…</a:t>
            </a:r>
            <a:endParaRPr lang="ja-JP" altLang="en-US" sz="1600" dirty="0">
              <a:latin typeface="+mn-ea"/>
            </a:endParaRPr>
          </a:p>
        </p:txBody>
      </p:sp>
      <p:sp>
        <p:nvSpPr>
          <p:cNvPr id="56" name="メモ 55"/>
          <p:cNvSpPr/>
          <p:nvPr/>
        </p:nvSpPr>
        <p:spPr>
          <a:xfrm>
            <a:off x="4920926" y="2472852"/>
            <a:ext cx="1446042" cy="905656"/>
          </a:xfrm>
          <a:prstGeom prst="foldedCorner">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7" name="メモ 56"/>
          <p:cNvSpPr/>
          <p:nvPr/>
        </p:nvSpPr>
        <p:spPr>
          <a:xfrm>
            <a:off x="5052611" y="2368608"/>
            <a:ext cx="1446042" cy="905656"/>
          </a:xfrm>
          <a:prstGeom prst="foldedCorner">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atin typeface="+mn-ea"/>
              </a:rPr>
              <a:t>Character.txt</a:t>
            </a:r>
          </a:p>
          <a:p>
            <a:pPr algn="ctr"/>
            <a:r>
              <a:rPr lang="en-US" altLang="ja-JP" sz="1600" dirty="0" smtClean="0">
                <a:latin typeface="+mn-ea"/>
              </a:rPr>
              <a:t>etc</a:t>
            </a:r>
            <a:r>
              <a:rPr lang="en-US" altLang="ja-JP" sz="1600" dirty="0">
                <a:latin typeface="+mn-ea"/>
              </a:rPr>
              <a:t>…</a:t>
            </a:r>
            <a:endParaRPr lang="ja-JP" altLang="en-US" sz="1600" dirty="0">
              <a:latin typeface="+mn-ea"/>
            </a:endParaRPr>
          </a:p>
        </p:txBody>
      </p:sp>
      <p:sp>
        <p:nvSpPr>
          <p:cNvPr id="58" name="テキスト ボックス 57"/>
          <p:cNvSpPr txBox="1"/>
          <p:nvPr/>
        </p:nvSpPr>
        <p:spPr>
          <a:xfrm>
            <a:off x="5670247" y="1842205"/>
            <a:ext cx="1907344" cy="400110"/>
          </a:xfrm>
          <a:prstGeom prst="rect">
            <a:avLst/>
          </a:prstGeom>
          <a:noFill/>
        </p:spPr>
        <p:txBody>
          <a:bodyPr wrap="square" rtlCol="0">
            <a:spAutoFit/>
          </a:bodyPr>
          <a:lstStyle/>
          <a:p>
            <a:pPr algn="ctr"/>
            <a:r>
              <a:rPr kumimoji="1" lang="en-US" altLang="ja-JP" sz="2000" dirty="0" smtClean="0">
                <a:latin typeface="+mn-ea"/>
              </a:rPr>
              <a:t>Uka3D</a:t>
            </a:r>
            <a:r>
              <a:rPr kumimoji="1" lang="ja-JP" altLang="en-US" sz="2000" dirty="0" smtClean="0">
                <a:latin typeface="+mn-ea"/>
              </a:rPr>
              <a:t>フォルダ</a:t>
            </a:r>
            <a:endParaRPr kumimoji="1" lang="ja-JP" altLang="en-US" sz="2000" dirty="0">
              <a:latin typeface="+mn-ea"/>
            </a:endParaRPr>
          </a:p>
        </p:txBody>
      </p:sp>
      <p:sp>
        <p:nvSpPr>
          <p:cNvPr id="62" name="テキスト ボックス 61"/>
          <p:cNvSpPr txBox="1"/>
          <p:nvPr/>
        </p:nvSpPr>
        <p:spPr>
          <a:xfrm>
            <a:off x="3621323" y="4004071"/>
            <a:ext cx="1795381" cy="400110"/>
          </a:xfrm>
          <a:prstGeom prst="rect">
            <a:avLst/>
          </a:prstGeom>
          <a:noFill/>
        </p:spPr>
        <p:txBody>
          <a:bodyPr wrap="square" rtlCol="0">
            <a:spAutoFit/>
          </a:bodyPr>
          <a:lstStyle/>
          <a:p>
            <a:pPr algn="ctr"/>
            <a:r>
              <a:rPr kumimoji="1" lang="en-US" altLang="ja-JP" sz="2000" dirty="0" smtClean="0">
                <a:latin typeface="+mn-ea"/>
              </a:rPr>
              <a:t>Ghost</a:t>
            </a:r>
            <a:r>
              <a:rPr kumimoji="1" lang="ja-JP" altLang="en-US" sz="2000" dirty="0" smtClean="0">
                <a:latin typeface="+mn-ea"/>
              </a:rPr>
              <a:t>フォルダ</a:t>
            </a:r>
            <a:endParaRPr kumimoji="1" lang="ja-JP" altLang="en-US" sz="2000" dirty="0">
              <a:latin typeface="+mn-ea"/>
            </a:endParaRPr>
          </a:p>
        </p:txBody>
      </p:sp>
    </p:spTree>
    <p:extLst>
      <p:ext uri="{BB962C8B-B14F-4D97-AF65-F5344CB8AC3E}">
        <p14:creationId xmlns:p14="http://schemas.microsoft.com/office/powerpoint/2010/main" val="3421502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システム（通信）</a:t>
            </a:r>
            <a:endParaRPr kumimoji="1" lang="ja-JP" altLang="en-US" b="1" dirty="0"/>
          </a:p>
        </p:txBody>
      </p:sp>
      <p:sp>
        <p:nvSpPr>
          <p:cNvPr id="6" name="正方形/長方形 5"/>
          <p:cNvSpPr/>
          <p:nvPr/>
        </p:nvSpPr>
        <p:spPr>
          <a:xfrm>
            <a:off x="639343" y="2133020"/>
            <a:ext cx="2520280" cy="4320316"/>
          </a:xfrm>
          <a:prstGeom prst="rect">
            <a:avLst/>
          </a:prstGeom>
          <a:solidFill>
            <a:srgbClr val="FF97C6"/>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bg1"/>
                </a:solidFill>
              </a:rPr>
              <a:t>既存ウィンドウ</a:t>
            </a:r>
            <a:endParaRPr kumimoji="1" lang="en-US" altLang="ja-JP" sz="2400" dirty="0" smtClean="0">
              <a:solidFill>
                <a:schemeClr val="bg1"/>
              </a:solidFill>
            </a:endParaRPr>
          </a:p>
          <a:p>
            <a:pPr algn="ctr"/>
            <a:r>
              <a:rPr kumimoji="1" lang="ja-JP" altLang="en-US" sz="2400" dirty="0" smtClean="0">
                <a:solidFill>
                  <a:schemeClr val="bg1"/>
                </a:solidFill>
                <a:latin typeface="+mn-ea"/>
              </a:rPr>
              <a:t>（</a:t>
            </a:r>
            <a:r>
              <a:rPr lang="en-US" altLang="ja-JP" sz="2400" dirty="0" smtClean="0">
                <a:solidFill>
                  <a:schemeClr val="bg1"/>
                </a:solidFill>
                <a:latin typeface="+mn-ea"/>
              </a:rPr>
              <a:t>Dummy</a:t>
            </a:r>
            <a:r>
              <a:rPr kumimoji="1" lang="ja-JP" altLang="en-US" sz="2400" dirty="0" smtClean="0">
                <a:solidFill>
                  <a:schemeClr val="bg1"/>
                </a:solidFill>
                <a:latin typeface="+mn-ea"/>
              </a:rPr>
              <a:t> </a:t>
            </a:r>
            <a:r>
              <a:rPr kumimoji="1" lang="en-US" altLang="ja-JP" sz="2400" dirty="0" smtClean="0">
                <a:solidFill>
                  <a:schemeClr val="bg1"/>
                </a:solidFill>
                <a:latin typeface="+mn-ea"/>
              </a:rPr>
              <a:t>Surface</a:t>
            </a:r>
            <a:r>
              <a:rPr kumimoji="1" lang="ja-JP" altLang="en-US" sz="2400" dirty="0" smtClean="0">
                <a:solidFill>
                  <a:schemeClr val="bg1"/>
                </a:solidFill>
                <a:latin typeface="+mn-ea"/>
              </a:rPr>
              <a:t>）</a:t>
            </a:r>
            <a:endParaRPr kumimoji="1" lang="ja-JP" altLang="en-US" sz="2400" dirty="0">
              <a:solidFill>
                <a:schemeClr val="bg1"/>
              </a:solidFill>
              <a:latin typeface="+mn-ea"/>
            </a:endParaRPr>
          </a:p>
        </p:txBody>
      </p:sp>
      <p:sp>
        <p:nvSpPr>
          <p:cNvPr id="7" name="正方形/長方形 6"/>
          <p:cNvSpPr/>
          <p:nvPr/>
        </p:nvSpPr>
        <p:spPr>
          <a:xfrm>
            <a:off x="5967638" y="2132857"/>
            <a:ext cx="2520280" cy="4320479"/>
          </a:xfrm>
          <a:prstGeom prst="rect">
            <a:avLst/>
          </a:prstGeom>
          <a:solidFill>
            <a:srgbClr val="00C0B6"/>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bg1"/>
                </a:solidFill>
                <a:latin typeface="+mj-ea"/>
                <a:ea typeface="+mj-ea"/>
              </a:rPr>
              <a:t>Uka3D</a:t>
            </a:r>
            <a:r>
              <a:rPr kumimoji="1" lang="ja-JP" altLang="en-US" sz="2400" dirty="0" smtClean="0">
                <a:solidFill>
                  <a:schemeClr val="bg1"/>
                </a:solidFill>
                <a:latin typeface="+mj-ea"/>
                <a:ea typeface="+mj-ea"/>
              </a:rPr>
              <a:t>ウィンドウ</a:t>
            </a:r>
            <a:endParaRPr kumimoji="1" lang="en-US" altLang="ja-JP" sz="2400" dirty="0" smtClean="0">
              <a:solidFill>
                <a:schemeClr val="bg1"/>
              </a:solidFill>
              <a:latin typeface="+mj-ea"/>
              <a:ea typeface="+mj-ea"/>
            </a:endParaRPr>
          </a:p>
        </p:txBody>
      </p:sp>
      <p:sp>
        <p:nvSpPr>
          <p:cNvPr id="8" name="右矢印 7"/>
          <p:cNvSpPr/>
          <p:nvPr/>
        </p:nvSpPr>
        <p:spPr>
          <a:xfrm>
            <a:off x="3368085" y="2402886"/>
            <a:ext cx="2448272" cy="1206980"/>
          </a:xfrm>
          <a:prstGeom prst="rightArrow">
            <a:avLst/>
          </a:prstGeom>
          <a:solidFill>
            <a:schemeClr val="accent1">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bg1"/>
                </a:solidFill>
              </a:rPr>
              <a:t>サイズ</a:t>
            </a:r>
            <a:endParaRPr kumimoji="1" lang="en-US" altLang="ja-JP" sz="1600" dirty="0" smtClean="0">
              <a:solidFill>
                <a:schemeClr val="bg1"/>
              </a:solidFill>
            </a:endParaRPr>
          </a:p>
          <a:p>
            <a:pPr algn="ctr"/>
            <a:r>
              <a:rPr kumimoji="1" lang="ja-JP" altLang="en-US" sz="1600" dirty="0" smtClean="0">
                <a:solidFill>
                  <a:schemeClr val="bg1"/>
                </a:solidFill>
              </a:rPr>
              <a:t>位置</a:t>
            </a:r>
            <a:r>
              <a:rPr kumimoji="1" lang="ja-JP" altLang="en-US" sz="1600" dirty="0">
                <a:solidFill>
                  <a:schemeClr val="bg1"/>
                </a:solidFill>
              </a:rPr>
              <a:t>情報</a:t>
            </a:r>
          </a:p>
        </p:txBody>
      </p:sp>
      <p:sp>
        <p:nvSpPr>
          <p:cNvPr id="9" name="左矢印 8"/>
          <p:cNvSpPr/>
          <p:nvPr/>
        </p:nvSpPr>
        <p:spPr>
          <a:xfrm>
            <a:off x="3338327" y="4581129"/>
            <a:ext cx="2448272" cy="1477010"/>
          </a:xfrm>
          <a:prstGeom prst="leftArrow">
            <a:avLst>
              <a:gd name="adj1" fmla="val 67419"/>
              <a:gd name="adj2" fmla="val 32581"/>
            </a:avLst>
          </a:prstGeom>
          <a:solidFill>
            <a:schemeClr val="accent2">
              <a:lumMod val="60000"/>
              <a:lumOff val="4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マウスイベント</a:t>
            </a:r>
            <a:endParaRPr kumimoji="1" lang="en-US" altLang="ja-JP" dirty="0" smtClean="0"/>
          </a:p>
          <a:p>
            <a:pPr algn="ctr"/>
            <a:r>
              <a:rPr kumimoji="1" lang="ja-JP" altLang="en-US" dirty="0" smtClean="0"/>
              <a:t>位置情報</a:t>
            </a:r>
            <a:endParaRPr kumimoji="1" lang="en-US" altLang="ja-JP" dirty="0" smtClean="0"/>
          </a:p>
          <a:p>
            <a:pPr algn="ctr"/>
            <a:r>
              <a:rPr kumimoji="1" lang="ja-JP" altLang="en-US" dirty="0" smtClean="0"/>
              <a:t>Ｚオーダー</a:t>
            </a:r>
            <a:endParaRPr kumimoji="1" lang="ja-JP" altLang="en-US" dirty="0"/>
          </a:p>
        </p:txBody>
      </p:sp>
      <p:sp>
        <p:nvSpPr>
          <p:cNvPr id="10" name="テキスト ボックス 9"/>
          <p:cNvSpPr txBox="1"/>
          <p:nvPr/>
        </p:nvSpPr>
        <p:spPr>
          <a:xfrm>
            <a:off x="3827128" y="2132856"/>
            <a:ext cx="1504537" cy="523220"/>
          </a:xfrm>
          <a:prstGeom prst="rect">
            <a:avLst/>
          </a:prstGeom>
          <a:noFill/>
        </p:spPr>
        <p:txBody>
          <a:bodyPr wrap="square" rtlCol="0">
            <a:spAutoFit/>
          </a:bodyPr>
          <a:lstStyle/>
          <a:p>
            <a:pPr algn="ctr"/>
            <a:r>
              <a:rPr kumimoji="1" lang="ja-JP" altLang="en-US" sz="2800" dirty="0" smtClean="0"/>
              <a:t>起動時</a:t>
            </a:r>
            <a:endParaRPr kumimoji="1" lang="ja-JP" altLang="en-US" sz="2800" dirty="0"/>
          </a:p>
        </p:txBody>
      </p:sp>
      <p:sp>
        <p:nvSpPr>
          <p:cNvPr id="12" name="テキスト ボックス 11"/>
          <p:cNvSpPr txBox="1"/>
          <p:nvPr/>
        </p:nvSpPr>
        <p:spPr>
          <a:xfrm>
            <a:off x="3839952" y="4293096"/>
            <a:ext cx="1504537" cy="523220"/>
          </a:xfrm>
          <a:prstGeom prst="rect">
            <a:avLst/>
          </a:prstGeom>
          <a:noFill/>
        </p:spPr>
        <p:txBody>
          <a:bodyPr wrap="square" rtlCol="0">
            <a:spAutoFit/>
          </a:bodyPr>
          <a:lstStyle/>
          <a:p>
            <a:pPr algn="ctr"/>
            <a:r>
              <a:rPr kumimoji="1" lang="ja-JP" altLang="en-US" sz="2800" dirty="0" smtClean="0"/>
              <a:t>起動後</a:t>
            </a:r>
            <a:endParaRPr kumimoji="1" lang="ja-JP" altLang="en-US" sz="2800" dirty="0"/>
          </a:p>
        </p:txBody>
      </p:sp>
    </p:spTree>
    <p:extLst>
      <p:ext uri="{BB962C8B-B14F-4D97-AF65-F5344CB8AC3E}">
        <p14:creationId xmlns:p14="http://schemas.microsoft.com/office/powerpoint/2010/main" val="3083641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定義ファイル</a:t>
            </a:r>
            <a:endParaRPr kumimoji="1" lang="ja-JP" altLang="en-US" b="1" dirty="0"/>
          </a:p>
        </p:txBody>
      </p:sp>
      <p:sp>
        <p:nvSpPr>
          <p:cNvPr id="5" name="コンテンツ プレースホルダー 4"/>
          <p:cNvSpPr>
            <a:spLocks noGrp="1"/>
          </p:cNvSpPr>
          <p:nvPr>
            <p:ph idx="1"/>
          </p:nvPr>
        </p:nvSpPr>
        <p:spPr>
          <a:xfrm>
            <a:off x="539552" y="1844824"/>
            <a:ext cx="8136904" cy="4332139"/>
          </a:xfrm>
        </p:spPr>
        <p:txBody>
          <a:bodyPr>
            <a:noAutofit/>
          </a:bodyPr>
          <a:lstStyle/>
          <a:p>
            <a:r>
              <a:rPr kumimoji="1" lang="ja-JP" altLang="en-US" dirty="0" smtClean="0">
                <a:latin typeface="+mn-ea"/>
              </a:rPr>
              <a:t>既存の</a:t>
            </a:r>
            <a:r>
              <a:rPr kumimoji="1" lang="en-US" altLang="ja-JP" dirty="0" smtClean="0">
                <a:latin typeface="+mn-ea"/>
              </a:rPr>
              <a:t>Surfaces.txt</a:t>
            </a:r>
            <a:r>
              <a:rPr kumimoji="1" lang="ja-JP" altLang="en-US" dirty="0" smtClean="0">
                <a:latin typeface="+mn-ea"/>
              </a:rPr>
              <a:t>と同じような書式。</a:t>
            </a:r>
            <a:endParaRPr kumimoji="1" lang="en-US" altLang="ja-JP" dirty="0" smtClean="0">
              <a:latin typeface="+mn-ea"/>
            </a:endParaRPr>
          </a:p>
          <a:p>
            <a:endParaRPr lang="en-US" altLang="ja-JP" sz="1000" dirty="0">
              <a:latin typeface="+mn-ea"/>
            </a:endParaRPr>
          </a:p>
          <a:p>
            <a:r>
              <a:rPr kumimoji="1" lang="ja-JP" altLang="en-US" dirty="0" smtClean="0">
                <a:latin typeface="+mn-ea"/>
              </a:rPr>
              <a:t>アニメーションさせる事を前提としたシステム。</a:t>
            </a:r>
            <a:endParaRPr lang="en-US" altLang="ja-JP" dirty="0">
              <a:latin typeface="+mn-ea"/>
            </a:endParaRPr>
          </a:p>
          <a:p>
            <a:pPr lvl="1"/>
            <a:r>
              <a:rPr lang="ja-JP" altLang="en-US" dirty="0" smtClean="0">
                <a:latin typeface="+mn-ea"/>
              </a:rPr>
              <a:t>ループアニメーションが指定可能。</a:t>
            </a:r>
            <a:endParaRPr lang="en-US" altLang="ja-JP" dirty="0" smtClean="0">
              <a:latin typeface="+mn-ea"/>
            </a:endParaRPr>
          </a:p>
          <a:p>
            <a:pPr lvl="1"/>
            <a:r>
              <a:rPr lang="ja-JP" altLang="en-US" dirty="0" smtClean="0">
                <a:latin typeface="+mn-ea"/>
              </a:rPr>
              <a:t>次に再生されるアニメーションが指定可能。</a:t>
            </a:r>
            <a:endParaRPr lang="en-US" altLang="ja-JP" dirty="0" smtClean="0">
              <a:latin typeface="+mn-ea"/>
            </a:endParaRPr>
          </a:p>
          <a:p>
            <a:pPr lvl="1"/>
            <a:r>
              <a:rPr lang="ja-JP" altLang="en-US" dirty="0" smtClean="0">
                <a:latin typeface="+mn-ea"/>
              </a:rPr>
              <a:t>モーション</a:t>
            </a:r>
            <a:r>
              <a:rPr lang="en-US" altLang="ja-JP" dirty="0" smtClean="0">
                <a:latin typeface="+mn-ea"/>
              </a:rPr>
              <a:t>A</a:t>
            </a:r>
            <a:r>
              <a:rPr lang="ja-JP" altLang="en-US" dirty="0" smtClean="0">
                <a:latin typeface="+mn-ea"/>
              </a:rPr>
              <a:t>・</a:t>
            </a:r>
            <a:r>
              <a:rPr lang="en-US" altLang="ja-JP" dirty="0" smtClean="0">
                <a:latin typeface="+mn-ea"/>
              </a:rPr>
              <a:t>B</a:t>
            </a:r>
            <a:r>
              <a:rPr lang="ja-JP" altLang="en-US" dirty="0" smtClean="0">
                <a:latin typeface="+mn-ea"/>
              </a:rPr>
              <a:t>間をスムーズに繋げる為の設定。</a:t>
            </a:r>
            <a:endParaRPr lang="en-US" altLang="ja-JP" dirty="0">
              <a:latin typeface="+mn-ea"/>
            </a:endParaRPr>
          </a:p>
          <a:p>
            <a:pPr marL="0" indent="0">
              <a:buNone/>
            </a:pPr>
            <a:endParaRPr lang="en-US" altLang="ja-JP" sz="1000" dirty="0">
              <a:latin typeface="+mn-ea"/>
            </a:endParaRPr>
          </a:p>
          <a:p>
            <a:r>
              <a:rPr kumimoji="1" lang="ja-JP" altLang="en-US" dirty="0" smtClean="0">
                <a:latin typeface="+mn-ea"/>
              </a:rPr>
              <a:t>コリジョン設定ではマテリアル</a:t>
            </a:r>
            <a:r>
              <a:rPr kumimoji="1" lang="en-US" altLang="ja-JP" dirty="0" smtClean="0">
                <a:latin typeface="+mn-ea"/>
              </a:rPr>
              <a:t>ID</a:t>
            </a:r>
            <a:r>
              <a:rPr kumimoji="1" lang="ja-JP" altLang="en-US" dirty="0" smtClean="0">
                <a:latin typeface="+mn-ea"/>
              </a:rPr>
              <a:t>を指定する。</a:t>
            </a:r>
            <a:endParaRPr kumimoji="1" lang="en-US" altLang="ja-JP" dirty="0" smtClean="0">
              <a:latin typeface="+mn-ea"/>
            </a:endParaRPr>
          </a:p>
          <a:p>
            <a:endParaRPr kumimoji="1" lang="en-US" altLang="ja-JP" sz="1000" dirty="0" smtClean="0">
              <a:latin typeface="+mn-ea"/>
            </a:endParaRPr>
          </a:p>
          <a:p>
            <a:r>
              <a:rPr lang="ja-JP" altLang="en-US" dirty="0" smtClean="0">
                <a:latin typeface="+mn-ea"/>
              </a:rPr>
              <a:t>着せ替えの代わりにアクセサリ設定が可能。</a:t>
            </a:r>
            <a:endParaRPr kumimoji="1" lang="ja-JP" altLang="en-US" dirty="0">
              <a:latin typeface="+mn-ea"/>
            </a:endParaRPr>
          </a:p>
        </p:txBody>
      </p:sp>
    </p:spTree>
    <p:extLst>
      <p:ext uri="{BB962C8B-B14F-4D97-AF65-F5344CB8AC3E}">
        <p14:creationId xmlns:p14="http://schemas.microsoft.com/office/powerpoint/2010/main" val="1314106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辞書での実装</a:t>
            </a:r>
            <a:endParaRPr kumimoji="1" lang="ja-JP" altLang="en-US" b="1" dirty="0"/>
          </a:p>
        </p:txBody>
      </p:sp>
      <p:sp>
        <p:nvSpPr>
          <p:cNvPr id="5" name="コンテンツ プレースホルダー 4"/>
          <p:cNvSpPr>
            <a:spLocks noGrp="1"/>
          </p:cNvSpPr>
          <p:nvPr>
            <p:ph idx="1"/>
          </p:nvPr>
        </p:nvSpPr>
        <p:spPr>
          <a:xfrm>
            <a:off x="539552" y="1844824"/>
            <a:ext cx="8186624" cy="4404147"/>
          </a:xfrm>
        </p:spPr>
        <p:txBody>
          <a:bodyPr>
            <a:normAutofit/>
          </a:bodyPr>
          <a:lstStyle/>
          <a:p>
            <a:r>
              <a:rPr kumimoji="1" lang="ja-JP" altLang="en-US" dirty="0" smtClean="0">
                <a:effectLst>
                  <a:glow rad="127000">
                    <a:schemeClr val="bg1">
                      <a:alpha val="80000"/>
                    </a:schemeClr>
                  </a:glow>
                </a:effectLst>
                <a:latin typeface="+mn-ea"/>
              </a:rPr>
              <a:t>全ての開始イベントで</a:t>
            </a:r>
            <a:r>
              <a:rPr kumimoji="1" lang="en-US" altLang="ja-JP" dirty="0" smtClean="0">
                <a:effectLst>
                  <a:glow rad="127000">
                    <a:schemeClr val="bg1">
                      <a:alpha val="80000"/>
                    </a:schemeClr>
                  </a:glow>
                </a:effectLst>
                <a:latin typeface="+mn-ea"/>
              </a:rPr>
              <a:t>create</a:t>
            </a:r>
            <a:r>
              <a:rPr kumimoji="1" lang="ja-JP" altLang="en-US" dirty="0" smtClean="0">
                <a:effectLst>
                  <a:glow rad="127000">
                    <a:schemeClr val="bg1">
                      <a:alpha val="80000"/>
                    </a:schemeClr>
                  </a:glow>
                </a:effectLst>
                <a:latin typeface="+mn-ea"/>
              </a:rPr>
              <a:t>リクエストを実行。</a:t>
            </a:r>
            <a:endParaRPr kumimoji="1" lang="en-US" altLang="ja-JP" dirty="0" smtClean="0">
              <a:effectLst>
                <a:glow rad="127000">
                  <a:schemeClr val="bg1">
                    <a:alpha val="80000"/>
                  </a:schemeClr>
                </a:glow>
              </a:effectLst>
              <a:latin typeface="+mn-ea"/>
            </a:endParaRPr>
          </a:p>
          <a:p>
            <a:pPr lvl="1"/>
            <a:r>
              <a:rPr kumimoji="1" lang="ja-JP" altLang="en-US" dirty="0" smtClean="0">
                <a:effectLst>
                  <a:glow rad="127000">
                    <a:schemeClr val="bg1">
                      <a:alpha val="80000"/>
                    </a:schemeClr>
                  </a:glow>
                </a:effectLst>
                <a:latin typeface="+mn-ea"/>
              </a:rPr>
              <a:t>初期準備を終え、</a:t>
            </a:r>
            <a:r>
              <a:rPr kumimoji="1" lang="en-US" altLang="ja-JP" dirty="0" smtClean="0">
                <a:effectLst>
                  <a:glow rad="127000">
                    <a:schemeClr val="bg1">
                      <a:alpha val="80000"/>
                    </a:schemeClr>
                  </a:glow>
                </a:effectLst>
                <a:latin typeface="+mn-ea"/>
              </a:rPr>
              <a:t>On3DBoot</a:t>
            </a:r>
            <a:r>
              <a:rPr kumimoji="1" lang="ja-JP" altLang="en-US" dirty="0" smtClean="0">
                <a:effectLst>
                  <a:glow rad="127000">
                    <a:schemeClr val="bg1">
                      <a:alpha val="80000"/>
                    </a:schemeClr>
                  </a:glow>
                </a:effectLst>
                <a:latin typeface="+mn-ea"/>
              </a:rPr>
              <a:t>イベントを返す。</a:t>
            </a:r>
            <a:endParaRPr kumimoji="1" lang="en-US" altLang="ja-JP" dirty="0" smtClean="0">
              <a:effectLst>
                <a:glow rad="127000">
                  <a:schemeClr val="bg1">
                    <a:alpha val="80000"/>
                  </a:schemeClr>
                </a:glow>
              </a:effectLst>
              <a:latin typeface="+mn-ea"/>
            </a:endParaRPr>
          </a:p>
          <a:p>
            <a:endParaRPr lang="en-US" altLang="ja-JP" sz="2000" dirty="0">
              <a:effectLst>
                <a:glow rad="127000">
                  <a:schemeClr val="bg1">
                    <a:alpha val="80000"/>
                  </a:schemeClr>
                </a:glow>
              </a:effectLst>
              <a:latin typeface="+mn-ea"/>
            </a:endParaRPr>
          </a:p>
          <a:p>
            <a:r>
              <a:rPr kumimoji="1" lang="ja-JP" altLang="en-US" dirty="0" smtClean="0">
                <a:effectLst>
                  <a:glow rad="127000">
                    <a:schemeClr val="bg1">
                      <a:alpha val="80000"/>
                    </a:schemeClr>
                  </a:glow>
                </a:effectLst>
                <a:latin typeface="+mn-ea"/>
              </a:rPr>
              <a:t>全ての終了イベントで明示的アンロード、もしくは</a:t>
            </a:r>
            <a:r>
              <a:rPr lang="en-US" altLang="ja-JP" dirty="0" smtClean="0">
                <a:effectLst>
                  <a:glow rad="127000">
                    <a:schemeClr val="bg1">
                      <a:alpha val="80000"/>
                    </a:schemeClr>
                  </a:glow>
                </a:effectLst>
                <a:latin typeface="+mn-ea"/>
              </a:rPr>
              <a:t>allreset</a:t>
            </a:r>
            <a:r>
              <a:rPr lang="ja-JP" altLang="en-US" dirty="0" smtClean="0">
                <a:effectLst>
                  <a:glow rad="127000">
                    <a:schemeClr val="bg1">
                      <a:alpha val="80000"/>
                    </a:schemeClr>
                  </a:glow>
                </a:effectLst>
                <a:latin typeface="+mn-ea"/>
              </a:rPr>
              <a:t>リクエストの実行。</a:t>
            </a:r>
            <a:endParaRPr lang="en-US" altLang="ja-JP" dirty="0" smtClean="0">
              <a:effectLst>
                <a:glow rad="127000">
                  <a:schemeClr val="bg1">
                    <a:alpha val="80000"/>
                  </a:schemeClr>
                </a:glow>
              </a:effectLst>
              <a:latin typeface="+mn-ea"/>
            </a:endParaRPr>
          </a:p>
          <a:p>
            <a:endParaRPr kumimoji="1" lang="en-US" altLang="ja-JP" sz="2000" dirty="0" smtClean="0">
              <a:effectLst>
                <a:glow rad="127000">
                  <a:schemeClr val="bg1">
                    <a:alpha val="80000"/>
                  </a:schemeClr>
                </a:glow>
              </a:effectLst>
              <a:latin typeface="+mn-ea"/>
            </a:endParaRPr>
          </a:p>
          <a:p>
            <a:r>
              <a:rPr lang="en-US" altLang="ja-JP" dirty="0" smtClean="0">
                <a:effectLst>
                  <a:glow rad="127000">
                    <a:schemeClr val="bg1">
                      <a:alpha val="80000"/>
                    </a:schemeClr>
                  </a:glow>
                </a:effectLst>
                <a:latin typeface="+mn-ea"/>
              </a:rPr>
              <a:t>On3DMothionChange</a:t>
            </a:r>
            <a:r>
              <a:rPr lang="ja-JP" altLang="en-US" dirty="0" smtClean="0">
                <a:effectLst>
                  <a:glow rad="127000">
                    <a:schemeClr val="bg1">
                      <a:alpha val="80000"/>
                    </a:schemeClr>
                  </a:glow>
                </a:effectLst>
                <a:latin typeface="+mn-ea"/>
              </a:rPr>
              <a:t>で通知されるモーション</a:t>
            </a:r>
            <a:r>
              <a:rPr lang="en-US" altLang="ja-JP" dirty="0" smtClean="0">
                <a:effectLst>
                  <a:glow rad="127000">
                    <a:schemeClr val="bg1">
                      <a:alpha val="80000"/>
                    </a:schemeClr>
                  </a:glow>
                </a:effectLst>
                <a:latin typeface="+mn-ea"/>
              </a:rPr>
              <a:t>ID</a:t>
            </a:r>
            <a:r>
              <a:rPr lang="ja-JP" altLang="en-US" dirty="0" smtClean="0">
                <a:effectLst>
                  <a:glow rad="127000">
                    <a:schemeClr val="bg1">
                      <a:alpha val="80000"/>
                    </a:schemeClr>
                  </a:glow>
                </a:effectLst>
                <a:latin typeface="+mn-ea"/>
              </a:rPr>
              <a:t>を元に、次に再生するべきモーション</a:t>
            </a:r>
            <a:r>
              <a:rPr lang="en-US" altLang="ja-JP" dirty="0" smtClean="0">
                <a:effectLst>
                  <a:glow rad="127000">
                    <a:schemeClr val="bg1">
                      <a:alpha val="80000"/>
                    </a:schemeClr>
                  </a:glow>
                </a:effectLst>
                <a:latin typeface="+mn-ea"/>
              </a:rPr>
              <a:t>ID</a:t>
            </a:r>
            <a:r>
              <a:rPr lang="ja-JP" altLang="en-US" dirty="0" smtClean="0">
                <a:effectLst>
                  <a:glow rad="127000">
                    <a:schemeClr val="bg1">
                      <a:alpha val="80000"/>
                    </a:schemeClr>
                  </a:glow>
                </a:effectLst>
                <a:latin typeface="+mn-ea"/>
              </a:rPr>
              <a:t>をリクエストする。</a:t>
            </a:r>
            <a:endParaRPr kumimoji="1" lang="en-US" altLang="ja-JP" dirty="0" smtClean="0">
              <a:effectLst>
                <a:glow rad="127000">
                  <a:schemeClr val="bg1">
                    <a:alpha val="80000"/>
                  </a:schemeClr>
                </a:glow>
              </a:effectLst>
              <a:latin typeface="+mn-ea"/>
            </a:endParaRPr>
          </a:p>
        </p:txBody>
      </p:sp>
    </p:spTree>
    <p:extLst>
      <p:ext uri="{BB962C8B-B14F-4D97-AF65-F5344CB8AC3E}">
        <p14:creationId xmlns:p14="http://schemas.microsoft.com/office/powerpoint/2010/main" val="3843153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課題</a:t>
            </a:r>
            <a:endParaRPr kumimoji="1" lang="ja-JP" altLang="en-US" b="1" dirty="0"/>
          </a:p>
        </p:txBody>
      </p:sp>
      <p:sp>
        <p:nvSpPr>
          <p:cNvPr id="5" name="コンテンツ プレースホルダー 4"/>
          <p:cNvSpPr>
            <a:spLocks noGrp="1"/>
          </p:cNvSpPr>
          <p:nvPr>
            <p:ph idx="1"/>
          </p:nvPr>
        </p:nvSpPr>
        <p:spPr>
          <a:xfrm>
            <a:off x="520665" y="1844824"/>
            <a:ext cx="7886700" cy="4404147"/>
          </a:xfrm>
        </p:spPr>
        <p:txBody>
          <a:bodyPr>
            <a:noAutofit/>
          </a:bodyPr>
          <a:lstStyle/>
          <a:p>
            <a:r>
              <a:rPr kumimoji="1" lang="en-US" altLang="ja-JP" dirty="0" smtClean="0">
                <a:latin typeface="+mn-ea"/>
              </a:rPr>
              <a:t>Character.txt</a:t>
            </a:r>
            <a:r>
              <a:rPr kumimoji="1" lang="ja-JP" altLang="en-US" dirty="0" smtClean="0">
                <a:latin typeface="+mn-ea"/>
              </a:rPr>
              <a:t>を記述する為に</a:t>
            </a:r>
            <a:r>
              <a:rPr lang="ja-JP" altLang="en-US" dirty="0">
                <a:latin typeface="+mn-ea"/>
              </a:rPr>
              <a:t>ＤＸ</a:t>
            </a:r>
            <a:r>
              <a:rPr lang="ja-JP" altLang="en-US" dirty="0" smtClean="0">
                <a:latin typeface="+mn-ea"/>
              </a:rPr>
              <a:t>ライブラリ付属の</a:t>
            </a:r>
            <a:r>
              <a:rPr lang="en-US" altLang="ja-JP" dirty="0" smtClean="0">
                <a:latin typeface="+mn-ea"/>
              </a:rPr>
              <a:t>DxLibModelViewer</a:t>
            </a:r>
            <a:r>
              <a:rPr lang="ja-JP" altLang="en-US" dirty="0" smtClean="0">
                <a:latin typeface="+mn-ea"/>
              </a:rPr>
              <a:t>が必要。</a:t>
            </a:r>
            <a:endParaRPr lang="en-US" altLang="ja-JP" dirty="0" smtClean="0">
              <a:latin typeface="+mn-ea"/>
            </a:endParaRPr>
          </a:p>
          <a:p>
            <a:endParaRPr kumimoji="1" lang="en-US" altLang="ja-JP" sz="800" dirty="0">
              <a:latin typeface="+mn-ea"/>
            </a:endParaRPr>
          </a:p>
          <a:p>
            <a:r>
              <a:rPr lang="ja-JP" altLang="en-US" dirty="0" smtClean="0">
                <a:latin typeface="+mn-ea"/>
              </a:rPr>
              <a:t>起動中、ウィンドウサイズの変更ができない。</a:t>
            </a:r>
            <a:endParaRPr lang="en-US" altLang="ja-JP" dirty="0" smtClean="0">
              <a:latin typeface="+mn-ea"/>
            </a:endParaRPr>
          </a:p>
          <a:p>
            <a:endParaRPr kumimoji="1" lang="en-US" altLang="ja-JP" sz="800" dirty="0">
              <a:latin typeface="+mn-ea"/>
            </a:endParaRPr>
          </a:p>
          <a:p>
            <a:r>
              <a:rPr lang="ja-JP" altLang="en-US" dirty="0" smtClean="0">
                <a:latin typeface="+mn-ea"/>
              </a:rPr>
              <a:t>多キャラ対応した事で更に定義ファイルの規格策定が難航中。</a:t>
            </a:r>
            <a:endParaRPr lang="en-US" altLang="ja-JP" dirty="0" smtClean="0">
              <a:latin typeface="+mn-ea"/>
            </a:endParaRPr>
          </a:p>
          <a:p>
            <a:endParaRPr kumimoji="1" lang="en-US" altLang="ja-JP" sz="800" dirty="0">
              <a:latin typeface="+mn-ea"/>
            </a:endParaRPr>
          </a:p>
          <a:p>
            <a:r>
              <a:rPr lang="ja-JP" altLang="en-US" dirty="0" smtClean="0">
                <a:latin typeface="+mn-ea"/>
              </a:rPr>
              <a:t>ＳＡＯＲＩでの実装には限界はある。</a:t>
            </a:r>
            <a:endParaRPr lang="en-US" altLang="ja-JP" dirty="0" smtClean="0">
              <a:latin typeface="+mn-ea"/>
            </a:endParaRPr>
          </a:p>
          <a:p>
            <a:endParaRPr kumimoji="1" lang="en-US" altLang="ja-JP" sz="800" dirty="0">
              <a:latin typeface="+mn-ea"/>
            </a:endParaRPr>
          </a:p>
          <a:p>
            <a:r>
              <a:rPr lang="ja-JP" altLang="en-US" dirty="0" smtClean="0">
                <a:latin typeface="+mn-ea"/>
              </a:rPr>
              <a:t>他にもてんこ盛り</a:t>
            </a:r>
            <a:r>
              <a:rPr lang="en-US" altLang="ja-JP" dirty="0" smtClean="0">
                <a:latin typeface="+mn-ea"/>
              </a:rPr>
              <a:t>etc…</a:t>
            </a:r>
            <a:endParaRPr kumimoji="1" lang="ja-JP" altLang="en-US" dirty="0">
              <a:latin typeface="+mn-ea"/>
            </a:endParaRPr>
          </a:p>
        </p:txBody>
      </p:sp>
    </p:spTree>
    <p:extLst>
      <p:ext uri="{BB962C8B-B14F-4D97-AF65-F5344CB8AC3E}">
        <p14:creationId xmlns:p14="http://schemas.microsoft.com/office/powerpoint/2010/main" val="3151663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276872"/>
            <a:ext cx="8047806" cy="2376264"/>
          </a:xfrm>
        </p:spPr>
        <p:txBody>
          <a:bodyPr>
            <a:normAutofit/>
          </a:bodyPr>
          <a:lstStyle/>
          <a:p>
            <a:pPr algn="ctr"/>
            <a:r>
              <a:rPr kumimoji="1" lang="ja-JP" altLang="en-US" sz="4800" b="1" dirty="0" smtClean="0"/>
              <a:t>まずは自己紹介</a:t>
            </a:r>
            <a:endParaRPr kumimoji="1" lang="ja-JP" altLang="en-US" sz="4800" b="1" dirty="0"/>
          </a:p>
        </p:txBody>
      </p:sp>
    </p:spTree>
    <p:extLst>
      <p:ext uri="{BB962C8B-B14F-4D97-AF65-F5344CB8AC3E}">
        <p14:creationId xmlns:p14="http://schemas.microsoft.com/office/powerpoint/2010/main" val="3545972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b="1" dirty="0"/>
              <a:t>今後</a:t>
            </a:r>
            <a:r>
              <a:rPr lang="ja-JP" altLang="en-US" b="1" dirty="0" smtClean="0"/>
              <a:t>の</a:t>
            </a:r>
            <a:r>
              <a:rPr lang="ja-JP" altLang="en-US" b="1" dirty="0"/>
              <a:t>展開</a:t>
            </a:r>
            <a:endParaRPr kumimoji="1" lang="ja-JP" altLang="en-US" b="1" dirty="0"/>
          </a:p>
        </p:txBody>
      </p:sp>
      <p:sp>
        <p:nvSpPr>
          <p:cNvPr id="5" name="コンテンツ プレースホルダー 4"/>
          <p:cNvSpPr>
            <a:spLocks noGrp="1"/>
          </p:cNvSpPr>
          <p:nvPr>
            <p:ph idx="1"/>
          </p:nvPr>
        </p:nvSpPr>
        <p:spPr>
          <a:xfrm>
            <a:off x="520665" y="1844824"/>
            <a:ext cx="7867759" cy="4404147"/>
          </a:xfrm>
        </p:spPr>
        <p:txBody>
          <a:bodyPr/>
          <a:lstStyle/>
          <a:p>
            <a:r>
              <a:rPr kumimoji="1" lang="ja-JP" altLang="en-US" dirty="0" smtClean="0">
                <a:latin typeface="+mn-ea"/>
              </a:rPr>
              <a:t>最低限の規格策定完了後</a:t>
            </a:r>
            <a:r>
              <a:rPr lang="ja-JP" altLang="en-US" dirty="0" smtClean="0">
                <a:latin typeface="+mn-ea"/>
              </a:rPr>
              <a:t>、</a:t>
            </a:r>
            <a:r>
              <a:rPr kumimoji="1" lang="ja-JP" altLang="en-US" dirty="0" smtClean="0">
                <a:latin typeface="+mn-ea"/>
              </a:rPr>
              <a:t>単体・仕様の公開。（専用サイトの開設）</a:t>
            </a:r>
            <a:endParaRPr kumimoji="1" lang="en-US" altLang="ja-JP" dirty="0" smtClean="0">
              <a:latin typeface="+mn-ea"/>
            </a:endParaRPr>
          </a:p>
          <a:p>
            <a:endParaRPr lang="en-US" altLang="ja-JP" sz="2000" dirty="0">
              <a:latin typeface="+mn-ea"/>
            </a:endParaRPr>
          </a:p>
          <a:p>
            <a:r>
              <a:rPr kumimoji="1" lang="ja-JP" altLang="en-US" dirty="0" smtClean="0">
                <a:latin typeface="+mn-ea"/>
              </a:rPr>
              <a:t>テンプレ用サンプルゴーストの作成。</a:t>
            </a:r>
            <a:endParaRPr kumimoji="1" lang="en-US" altLang="ja-JP" dirty="0" smtClean="0">
              <a:latin typeface="+mn-ea"/>
            </a:endParaRPr>
          </a:p>
          <a:p>
            <a:endParaRPr lang="en-US" altLang="ja-JP" sz="2000" dirty="0">
              <a:latin typeface="+mn-ea"/>
            </a:endParaRPr>
          </a:p>
          <a:p>
            <a:r>
              <a:rPr kumimoji="1" lang="en-US" altLang="ja-JP" dirty="0" smtClean="0">
                <a:latin typeface="+mn-ea"/>
              </a:rPr>
              <a:t>3D</a:t>
            </a:r>
            <a:r>
              <a:rPr kumimoji="1" lang="ja-JP" altLang="en-US" dirty="0" smtClean="0">
                <a:latin typeface="+mn-ea"/>
              </a:rPr>
              <a:t>シェル支援ツールの作成？</a:t>
            </a:r>
            <a:endParaRPr kumimoji="1" lang="en-US" altLang="ja-JP" dirty="0" smtClean="0">
              <a:latin typeface="+mn-ea"/>
            </a:endParaRPr>
          </a:p>
          <a:p>
            <a:endParaRPr lang="en-US" altLang="ja-JP" sz="2000" dirty="0">
              <a:latin typeface="+mn-ea"/>
            </a:endParaRPr>
          </a:p>
          <a:p>
            <a:r>
              <a:rPr kumimoji="1" lang="ja-JP" altLang="en-US" dirty="0" smtClean="0">
                <a:latin typeface="+mn-ea"/>
              </a:rPr>
              <a:t>モデル本体以外の描画（エフェクト等）</a:t>
            </a:r>
            <a:endParaRPr kumimoji="1" lang="ja-JP" altLang="en-US" dirty="0">
              <a:latin typeface="+mn-ea"/>
            </a:endParaRPr>
          </a:p>
        </p:txBody>
      </p:sp>
    </p:spTree>
    <p:extLst>
      <p:ext uri="{BB962C8B-B14F-4D97-AF65-F5344CB8AC3E}">
        <p14:creationId xmlns:p14="http://schemas.microsoft.com/office/powerpoint/2010/main" val="3015049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最後に</a:t>
            </a:r>
            <a:endParaRPr kumimoji="1" lang="ja-JP" altLang="en-US" b="1" dirty="0"/>
          </a:p>
        </p:txBody>
      </p:sp>
      <p:sp>
        <p:nvSpPr>
          <p:cNvPr id="5" name="コンテンツ プレースホルダー 4"/>
          <p:cNvSpPr>
            <a:spLocks noGrp="1"/>
          </p:cNvSpPr>
          <p:nvPr>
            <p:ph idx="1"/>
          </p:nvPr>
        </p:nvSpPr>
        <p:spPr>
          <a:xfrm>
            <a:off x="755576" y="1916832"/>
            <a:ext cx="7732342" cy="4404147"/>
          </a:xfrm>
        </p:spPr>
        <p:txBody>
          <a:bodyPr>
            <a:normAutofit/>
          </a:bodyPr>
          <a:lstStyle/>
          <a:p>
            <a:pPr marL="0" indent="0">
              <a:lnSpc>
                <a:spcPct val="150000"/>
              </a:lnSpc>
              <a:buNone/>
            </a:pPr>
            <a:r>
              <a:rPr kumimoji="1" lang="ja-JP" altLang="en-US" dirty="0" smtClean="0">
                <a:effectLst>
                  <a:glow rad="139700">
                    <a:schemeClr val="bg1">
                      <a:alpha val="80000"/>
                    </a:schemeClr>
                  </a:glow>
                </a:effectLst>
                <a:latin typeface="+mn-ea"/>
              </a:rPr>
              <a:t>使いやすい規格策定には様々な角度から見た意見が必要です。</a:t>
            </a:r>
            <a:endParaRPr kumimoji="1" lang="en-US" altLang="ja-JP" dirty="0" smtClean="0">
              <a:effectLst>
                <a:glow rad="139700">
                  <a:schemeClr val="bg1">
                    <a:alpha val="80000"/>
                  </a:schemeClr>
                </a:glow>
              </a:effectLst>
              <a:latin typeface="+mn-ea"/>
            </a:endParaRPr>
          </a:p>
          <a:p>
            <a:pPr marL="0" indent="0">
              <a:lnSpc>
                <a:spcPct val="150000"/>
              </a:lnSpc>
              <a:buNone/>
            </a:pPr>
            <a:r>
              <a:rPr kumimoji="1" lang="ja-JP" altLang="en-US" dirty="0" smtClean="0">
                <a:effectLst>
                  <a:glow rad="139700">
                    <a:schemeClr val="bg1">
                      <a:alpha val="80000"/>
                    </a:schemeClr>
                  </a:glow>
                </a:effectLst>
                <a:latin typeface="+mn-ea"/>
              </a:rPr>
              <a:t>もし、興味があり「何か</a:t>
            </a:r>
            <a:r>
              <a:rPr kumimoji="1" lang="ja-JP" altLang="en-US" dirty="0" smtClean="0">
                <a:effectLst>
                  <a:glow>
                    <a:schemeClr val="bg1"/>
                  </a:glow>
                </a:effectLst>
                <a:latin typeface="+mn-ea"/>
              </a:rPr>
              <a:t>手伝って</a:t>
            </a:r>
            <a:r>
              <a:rPr kumimoji="1" lang="ja-JP" altLang="en-US" dirty="0" smtClean="0">
                <a:effectLst>
                  <a:glow rad="139700">
                    <a:schemeClr val="bg1">
                      <a:alpha val="80000"/>
                    </a:schemeClr>
                  </a:glow>
                </a:effectLst>
                <a:latin typeface="+mn-ea"/>
              </a:rPr>
              <a:t>もいいよ！」と、お思いの方が居りましたら是非、</a:t>
            </a:r>
            <a:r>
              <a:rPr lang="en-US" altLang="ja-JP" dirty="0" smtClean="0">
                <a:effectLst>
                  <a:glow rad="139700">
                    <a:schemeClr val="bg1">
                      <a:alpha val="80000"/>
                    </a:schemeClr>
                  </a:glow>
                </a:effectLst>
                <a:latin typeface="+mn-ea"/>
              </a:rPr>
              <a:t>yasi</a:t>
            </a:r>
            <a:r>
              <a:rPr lang="ja-JP" altLang="en-US" dirty="0" smtClean="0">
                <a:effectLst>
                  <a:glow rad="139700">
                    <a:schemeClr val="bg1">
                      <a:alpha val="80000"/>
                    </a:schemeClr>
                  </a:glow>
                </a:effectLst>
                <a:latin typeface="+mn-ea"/>
              </a:rPr>
              <a:t>までお声をおかけ下さい！</a:t>
            </a:r>
            <a:endParaRPr kumimoji="1" lang="ja-JP" altLang="en-US" dirty="0">
              <a:effectLst>
                <a:glow rad="139700">
                  <a:schemeClr val="bg1">
                    <a:alpha val="80000"/>
                  </a:schemeClr>
                </a:glow>
              </a:effectLst>
              <a:latin typeface="+mn-ea"/>
            </a:endParaRPr>
          </a:p>
        </p:txBody>
      </p:sp>
    </p:spTree>
    <p:extLst>
      <p:ext uri="{BB962C8B-B14F-4D97-AF65-F5344CB8AC3E}">
        <p14:creationId xmlns:p14="http://schemas.microsoft.com/office/powerpoint/2010/main" val="4189182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11560" y="2780928"/>
            <a:ext cx="7992888" cy="1296144"/>
          </a:xfrm>
        </p:spPr>
        <p:txBody>
          <a:bodyPr>
            <a:normAutofit/>
          </a:bodyPr>
          <a:lstStyle/>
          <a:p>
            <a:pPr algn="ctr"/>
            <a:r>
              <a:rPr kumimoji="1" lang="ja-JP" altLang="en-US" b="1" dirty="0" smtClean="0"/>
              <a:t>ご清聴ありがとうございました。</a:t>
            </a:r>
            <a:endParaRPr kumimoji="1" lang="ja-JP" altLang="en-US" b="1" dirty="0"/>
          </a:p>
        </p:txBody>
      </p:sp>
    </p:spTree>
    <p:extLst>
      <p:ext uri="{BB962C8B-B14F-4D97-AF65-F5344CB8AC3E}">
        <p14:creationId xmlns:p14="http://schemas.microsoft.com/office/powerpoint/2010/main" val="1137374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047806" cy="702394"/>
          </a:xfrm>
        </p:spPr>
        <p:txBody>
          <a:bodyPr>
            <a:noAutofit/>
          </a:bodyPr>
          <a:lstStyle/>
          <a:p>
            <a:r>
              <a:rPr lang="en-US" altLang="ja-JP" sz="8000" dirty="0">
                <a:latin typeface="+mj-ea"/>
              </a:rPr>
              <a:t>y</a:t>
            </a:r>
            <a:r>
              <a:rPr lang="en-US" altLang="ja-JP" sz="8000" dirty="0" smtClean="0">
                <a:latin typeface="+mj-ea"/>
              </a:rPr>
              <a:t>asi</a:t>
            </a:r>
            <a:r>
              <a:rPr lang="ja-JP" altLang="en-US" sz="4000" dirty="0" smtClean="0">
                <a:latin typeface="+mj-ea"/>
              </a:rPr>
              <a:t>（ヤシ）</a:t>
            </a:r>
            <a:endParaRPr kumimoji="1" lang="ja-JP" altLang="en-US" sz="4000" dirty="0">
              <a:latin typeface="+mj-ea"/>
            </a:endParaRPr>
          </a:p>
        </p:txBody>
      </p:sp>
      <p:sp>
        <p:nvSpPr>
          <p:cNvPr id="3" name="コンテンツ プレースホルダー 2"/>
          <p:cNvSpPr>
            <a:spLocks noGrp="1"/>
          </p:cNvSpPr>
          <p:nvPr>
            <p:ph idx="4294967295"/>
          </p:nvPr>
        </p:nvSpPr>
        <p:spPr>
          <a:xfrm>
            <a:off x="683569" y="2852936"/>
            <a:ext cx="8460432" cy="3324027"/>
          </a:xfrm>
        </p:spPr>
        <p:txBody>
          <a:bodyPr/>
          <a:lstStyle/>
          <a:p>
            <a:pPr>
              <a:buFont typeface="Wingdings" panose="05000000000000000000" pitchFamily="2" charset="2"/>
              <a:buChar char="n"/>
            </a:pPr>
            <a:r>
              <a:rPr kumimoji="1" lang="en-US" altLang="ja-JP" sz="3200" dirty="0" smtClean="0"/>
              <a:t>SAORI</a:t>
            </a:r>
            <a:r>
              <a:rPr kumimoji="1" lang="ja-JP" altLang="en-US" sz="3200" dirty="0" smtClean="0"/>
              <a:t>などの拡張モジュール開発</a:t>
            </a:r>
            <a:endParaRPr kumimoji="1" lang="en-US" altLang="ja-JP" sz="3200" dirty="0" smtClean="0"/>
          </a:p>
          <a:p>
            <a:pPr marL="342900" lvl="1" indent="0">
              <a:buNone/>
            </a:pPr>
            <a:r>
              <a:rPr lang="en-US" altLang="ja-JP" sz="2800" dirty="0" smtClean="0"/>
              <a:t>WMPDataHook</a:t>
            </a:r>
            <a:r>
              <a:rPr lang="ja-JP" altLang="en-US" sz="2800" dirty="0" smtClean="0"/>
              <a:t>、</a:t>
            </a:r>
            <a:r>
              <a:rPr lang="en-US" altLang="ja-JP" sz="2800" dirty="0" smtClean="0"/>
              <a:t>UkaPad</a:t>
            </a:r>
            <a:r>
              <a:rPr lang="ja-JP" altLang="en-US" sz="2800" dirty="0" smtClean="0"/>
              <a:t>など</a:t>
            </a:r>
            <a:endParaRPr lang="en-US" altLang="ja-JP" sz="2800" dirty="0" smtClean="0"/>
          </a:p>
          <a:p>
            <a:pPr marL="0" indent="0">
              <a:buNone/>
            </a:pPr>
            <a:endParaRPr lang="en-US" altLang="ja-JP" sz="2400" dirty="0"/>
          </a:p>
          <a:p>
            <a:pPr>
              <a:buFont typeface="Wingdings" panose="05000000000000000000" pitchFamily="2" charset="2"/>
              <a:buChar char="n"/>
            </a:pPr>
            <a:r>
              <a:rPr lang="ja-JP" altLang="en-US" sz="3200" dirty="0" smtClean="0"/>
              <a:t>ニコニコミュニティ</a:t>
            </a:r>
            <a:r>
              <a:rPr lang="en-US" altLang="ja-JP" sz="3200" dirty="0" smtClean="0"/>
              <a:t>『</a:t>
            </a:r>
            <a:r>
              <a:rPr lang="ja-JP" altLang="en-US" sz="3200" dirty="0" smtClean="0"/>
              <a:t>デジ☆クラ</a:t>
            </a:r>
            <a:r>
              <a:rPr lang="en-US" altLang="ja-JP" sz="3200" dirty="0" smtClean="0"/>
              <a:t>』</a:t>
            </a:r>
            <a:r>
              <a:rPr lang="ja-JP" altLang="en-US" sz="3200" dirty="0" smtClean="0"/>
              <a:t>オーナー生主</a:t>
            </a:r>
            <a:endParaRPr lang="en-US" altLang="ja-JP" sz="3200" dirty="0" smtClean="0"/>
          </a:p>
          <a:p>
            <a:pPr marL="342900" lvl="1" indent="0">
              <a:buNone/>
            </a:pPr>
            <a:r>
              <a:rPr lang="en-US" altLang="ja-JP" sz="2800" dirty="0" smtClean="0"/>
              <a:t>3DCG</a:t>
            </a:r>
            <a:r>
              <a:rPr lang="ja-JP" altLang="en-US" sz="2800" dirty="0" smtClean="0"/>
              <a:t>、プログラミング、伺かに関する作業放送</a:t>
            </a:r>
            <a:endParaRPr lang="en-US" altLang="ja-JP" sz="2800" dirty="0" smtClean="0"/>
          </a:p>
        </p:txBody>
      </p:sp>
      <p:sp>
        <p:nvSpPr>
          <p:cNvPr id="5" name="テキスト ボックス 4"/>
          <p:cNvSpPr txBox="1"/>
          <p:nvPr/>
        </p:nvSpPr>
        <p:spPr>
          <a:xfrm>
            <a:off x="323528" y="1825129"/>
            <a:ext cx="2186817" cy="707886"/>
          </a:xfrm>
          <a:prstGeom prst="rect">
            <a:avLst/>
          </a:prstGeom>
          <a:noFill/>
        </p:spPr>
        <p:txBody>
          <a:bodyPr wrap="none" rtlCol="0">
            <a:spAutoFit/>
          </a:bodyPr>
          <a:lstStyle/>
          <a:p>
            <a:r>
              <a:rPr kumimoji="1" lang="ja-JP" altLang="en-US" sz="4000" dirty="0" smtClean="0"/>
              <a:t>主な活動</a:t>
            </a:r>
            <a:endParaRPr kumimoji="1" lang="ja-JP" altLang="en-US" sz="4000" dirty="0"/>
          </a:p>
        </p:txBody>
      </p:sp>
    </p:spTree>
    <p:extLst>
      <p:ext uri="{BB962C8B-B14F-4D97-AF65-F5344CB8AC3E}">
        <p14:creationId xmlns:p14="http://schemas.microsoft.com/office/powerpoint/2010/main" val="1036209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2996952"/>
            <a:ext cx="8047806" cy="900732"/>
          </a:xfrm>
        </p:spPr>
        <p:txBody>
          <a:bodyPr>
            <a:normAutofit/>
          </a:bodyPr>
          <a:lstStyle/>
          <a:p>
            <a:pPr algn="ctr"/>
            <a:r>
              <a:rPr kumimoji="1" lang="ja-JP" altLang="en-US" sz="4800" b="1" dirty="0" smtClean="0"/>
              <a:t>よろしくお願いします。</a:t>
            </a:r>
            <a:endParaRPr kumimoji="1" lang="ja-JP" altLang="en-US" sz="4800" b="1" dirty="0"/>
          </a:p>
        </p:txBody>
      </p:sp>
    </p:spTree>
    <p:extLst>
      <p:ext uri="{BB962C8B-B14F-4D97-AF65-F5344CB8AC3E}">
        <p14:creationId xmlns:p14="http://schemas.microsoft.com/office/powerpoint/2010/main" val="2810618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fontScale="90000"/>
          </a:bodyPr>
          <a:lstStyle/>
          <a:p>
            <a:r>
              <a:rPr kumimoji="1" lang="ja-JP" altLang="en-US" b="1" dirty="0" smtClean="0"/>
              <a:t>伺かと言えば</a:t>
            </a:r>
            <a:endParaRPr kumimoji="1" lang="ja-JP" altLang="en-US" b="1" dirty="0"/>
          </a:p>
        </p:txBody>
      </p:sp>
      <p:sp>
        <p:nvSpPr>
          <p:cNvPr id="3" name="コンテンツ プレースホルダー 2"/>
          <p:cNvSpPr>
            <a:spLocks noGrp="1"/>
          </p:cNvSpPr>
          <p:nvPr>
            <p:ph idx="1"/>
          </p:nvPr>
        </p:nvSpPr>
        <p:spPr/>
        <p:txBody>
          <a:bodyPr numCol="1" spcCol="0">
            <a:normAutofit/>
          </a:bodyPr>
          <a:lstStyle/>
          <a:p>
            <a:pPr marL="0" indent="0">
              <a:lnSpc>
                <a:spcPct val="150000"/>
              </a:lnSpc>
              <a:spcBef>
                <a:spcPts val="0"/>
              </a:spcBef>
              <a:buNone/>
            </a:pPr>
            <a:r>
              <a:rPr kumimoji="1" lang="ja-JP" altLang="en-US" dirty="0" smtClean="0">
                <a:latin typeface="+mn-ea"/>
              </a:rPr>
              <a:t>偽</a:t>
            </a:r>
            <a:r>
              <a:rPr lang="ja-JP" altLang="en-US" dirty="0">
                <a:latin typeface="+mn-ea"/>
              </a:rPr>
              <a:t>春菜</a:t>
            </a:r>
            <a:r>
              <a:rPr kumimoji="1" lang="ja-JP" altLang="en-US" dirty="0" smtClean="0">
                <a:latin typeface="+mn-ea"/>
              </a:rPr>
              <a:t>から</a:t>
            </a:r>
            <a:r>
              <a:rPr kumimoji="1" lang="ja-JP" altLang="en-US" dirty="0" smtClean="0">
                <a:latin typeface="+mn-ea"/>
              </a:rPr>
              <a:t>１５年、数多くのバージョンアップを経て、スクリプト</a:t>
            </a:r>
            <a:r>
              <a:rPr lang="ja-JP" altLang="en-US" dirty="0">
                <a:latin typeface="+mn-ea"/>
              </a:rPr>
              <a:t>、</a:t>
            </a:r>
            <a:r>
              <a:rPr kumimoji="1" lang="ja-JP" altLang="en-US" dirty="0" smtClean="0">
                <a:latin typeface="+mn-ea"/>
              </a:rPr>
              <a:t>シェル、そして</a:t>
            </a:r>
            <a:r>
              <a:rPr kumimoji="1" lang="en-US" altLang="ja-JP" dirty="0" smtClean="0">
                <a:latin typeface="+mn-ea"/>
              </a:rPr>
              <a:t>SAORI</a:t>
            </a:r>
            <a:r>
              <a:rPr kumimoji="1" lang="ja-JP" altLang="en-US" dirty="0" smtClean="0">
                <a:latin typeface="+mn-ea"/>
              </a:rPr>
              <a:t>等の拡張機能での様々な演出が可能になった。</a:t>
            </a:r>
            <a:endParaRPr kumimoji="1" lang="ja-JP" altLang="en-US" dirty="0">
              <a:latin typeface="+mn-ea"/>
            </a:endParaRPr>
          </a:p>
        </p:txBody>
      </p:sp>
    </p:spTree>
    <p:extLst>
      <p:ext uri="{BB962C8B-B14F-4D97-AF65-F5344CB8AC3E}">
        <p14:creationId xmlns:p14="http://schemas.microsoft.com/office/powerpoint/2010/main" val="3594849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t>ゲーム等各種コンテンツ</a:t>
            </a:r>
            <a:endParaRPr kumimoji="1" lang="ja-JP" altLang="en-US" b="1" dirty="0"/>
          </a:p>
        </p:txBody>
      </p:sp>
      <p:sp>
        <p:nvSpPr>
          <p:cNvPr id="5" name="コンテンツ プレースホルダー 4"/>
          <p:cNvSpPr>
            <a:spLocks noGrp="1"/>
          </p:cNvSpPr>
          <p:nvPr>
            <p:ph idx="1"/>
          </p:nvPr>
        </p:nvSpPr>
        <p:spPr/>
        <p:txBody>
          <a:bodyPr/>
          <a:lstStyle/>
          <a:p>
            <a:pPr marL="0" indent="0">
              <a:lnSpc>
                <a:spcPct val="150000"/>
              </a:lnSpc>
              <a:buNone/>
            </a:pPr>
            <a:r>
              <a:rPr lang="ja-JP" altLang="en-US" dirty="0" smtClean="0">
                <a:latin typeface="+mn-ea"/>
              </a:rPr>
              <a:t>２００</a:t>
            </a:r>
            <a:r>
              <a:rPr lang="ja-JP" altLang="en-US" dirty="0">
                <a:latin typeface="+mn-ea"/>
              </a:rPr>
              <a:t>０</a:t>
            </a:r>
            <a:r>
              <a:rPr kumimoji="1" lang="ja-JP" altLang="en-US" dirty="0" smtClean="0">
                <a:latin typeface="+mn-ea"/>
              </a:rPr>
              <a:t>年以降、３Ｄによるコンテンツが増加。</a:t>
            </a:r>
            <a:r>
              <a:rPr lang="ja-JP" altLang="en-US" dirty="0" smtClean="0">
                <a:latin typeface="+mn-ea"/>
              </a:rPr>
              <a:t>特にゲームでは３ＤＣＧ技術の進歩により、 リアルタイムレンダリングによる映画のような映像でのプレイが可能となった。</a:t>
            </a:r>
            <a:endParaRPr kumimoji="1" lang="ja-JP" altLang="en-US" dirty="0">
              <a:latin typeface="+mn-ea"/>
            </a:endParaRPr>
          </a:p>
        </p:txBody>
      </p:sp>
    </p:spTree>
    <p:extLst>
      <p:ext uri="{BB962C8B-B14F-4D97-AF65-F5344CB8AC3E}">
        <p14:creationId xmlns:p14="http://schemas.microsoft.com/office/powerpoint/2010/main" val="171173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b="1" dirty="0" smtClean="0">
                <a:latin typeface="+mj-ea"/>
              </a:rPr>
              <a:t>もし、３Ｄシェルが使えたら</a:t>
            </a:r>
            <a:r>
              <a:rPr kumimoji="1" lang="en-US" altLang="ja-JP" b="1" dirty="0" smtClean="0">
                <a:latin typeface="+mj-ea"/>
              </a:rPr>
              <a:t>…</a:t>
            </a:r>
            <a:endParaRPr kumimoji="1" lang="ja-JP" altLang="en-US" b="1" dirty="0">
              <a:latin typeface="+mj-ea"/>
            </a:endParaRPr>
          </a:p>
        </p:txBody>
      </p:sp>
      <p:sp>
        <p:nvSpPr>
          <p:cNvPr id="5" name="コンテンツ プレースホルダー 4"/>
          <p:cNvSpPr>
            <a:spLocks noGrp="1"/>
          </p:cNvSpPr>
          <p:nvPr>
            <p:ph idx="1"/>
          </p:nvPr>
        </p:nvSpPr>
        <p:spPr>
          <a:xfrm>
            <a:off x="628650" y="2060848"/>
            <a:ext cx="7886700" cy="4116115"/>
          </a:xfrm>
        </p:spPr>
        <p:txBody>
          <a:bodyPr/>
          <a:lstStyle/>
          <a:p>
            <a:pPr marL="0" indent="0">
              <a:buNone/>
            </a:pPr>
            <a:r>
              <a:rPr kumimoji="1" lang="ja-JP" altLang="en-US" dirty="0" smtClean="0"/>
              <a:t>うちの子に可愛い仕草とかさせられるんじゃないだろうか</a:t>
            </a:r>
            <a:r>
              <a:rPr kumimoji="1" lang="en-US" altLang="ja-JP" dirty="0" smtClean="0"/>
              <a:t>…</a:t>
            </a:r>
          </a:p>
          <a:p>
            <a:endParaRPr lang="en-US" altLang="ja-JP" dirty="0"/>
          </a:p>
          <a:p>
            <a:pPr marL="0" indent="0">
              <a:buNone/>
            </a:pPr>
            <a:r>
              <a:rPr kumimoji="1" lang="ja-JP" altLang="en-US" dirty="0" smtClean="0"/>
              <a:t>もっとゲームのような動きのある遊びができるんじゃないだろうか</a:t>
            </a:r>
            <a:r>
              <a:rPr kumimoji="1" lang="en-US" altLang="ja-JP" dirty="0" smtClean="0"/>
              <a:t>…</a:t>
            </a:r>
          </a:p>
          <a:p>
            <a:endParaRPr lang="en-US" altLang="ja-JP" dirty="0"/>
          </a:p>
          <a:p>
            <a:pPr marL="0" indent="0">
              <a:buNone/>
            </a:pPr>
            <a:r>
              <a:rPr kumimoji="1" lang="ja-JP" altLang="en-US" dirty="0" smtClean="0"/>
              <a:t>めくるのもいいけど、そっと覗く事がでｋ</a:t>
            </a:r>
            <a:r>
              <a:rPr kumimoji="1" lang="en-US" altLang="ja-JP" dirty="0" smtClean="0"/>
              <a:t>…</a:t>
            </a:r>
            <a:endParaRPr kumimoji="1" lang="ja-JP" altLang="en-US" dirty="0"/>
          </a:p>
        </p:txBody>
      </p:sp>
    </p:spTree>
    <p:extLst>
      <p:ext uri="{BB962C8B-B14F-4D97-AF65-F5344CB8AC3E}">
        <p14:creationId xmlns:p14="http://schemas.microsoft.com/office/powerpoint/2010/main" val="2596487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9552" y="3068960"/>
            <a:ext cx="8047806" cy="702394"/>
          </a:xfrm>
        </p:spPr>
        <p:txBody>
          <a:bodyPr>
            <a:normAutofit fontScale="90000"/>
          </a:bodyPr>
          <a:lstStyle/>
          <a:p>
            <a:pPr algn="ctr"/>
            <a:r>
              <a:rPr kumimoji="1" lang="ja-JP" altLang="en-US" b="1" dirty="0" smtClean="0"/>
              <a:t>そんな</a:t>
            </a:r>
            <a:r>
              <a:rPr kumimoji="1" lang="ja-JP" altLang="en-US" b="1" dirty="0" smtClean="0">
                <a:solidFill>
                  <a:srgbClr val="FF0000"/>
                </a:solidFill>
              </a:rPr>
              <a:t>欲望</a:t>
            </a:r>
            <a:r>
              <a:rPr kumimoji="1" lang="ja-JP" altLang="en-US" b="1" dirty="0" smtClean="0"/>
              <a:t>の元に開発された！</a:t>
            </a:r>
            <a:endParaRPr kumimoji="1" lang="ja-JP" altLang="en-US" b="1" dirty="0"/>
          </a:p>
        </p:txBody>
      </p:sp>
    </p:spTree>
    <p:extLst>
      <p:ext uri="{BB962C8B-B14F-4D97-AF65-F5344CB8AC3E}">
        <p14:creationId xmlns:p14="http://schemas.microsoft.com/office/powerpoint/2010/main" val="2114720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939" y="1933242"/>
            <a:ext cx="7526338" cy="1314867"/>
          </a:xfrm>
        </p:spPr>
        <p:txBody>
          <a:bodyPr/>
          <a:lstStyle/>
          <a:p>
            <a:r>
              <a:rPr kumimoji="1" lang="ja-JP" altLang="en-US" sz="8000" dirty="0" smtClean="0">
                <a:effectLst>
                  <a:outerShdw blurRad="50800" dist="101600" dir="2640000" algn="ctr" rotWithShape="0">
                    <a:schemeClr val="bg1">
                      <a:alpha val="30000"/>
                    </a:schemeClr>
                  </a:outerShdw>
                </a:effectLst>
              </a:rPr>
              <a:t>３Ｄで行こう！</a:t>
            </a:r>
            <a:endParaRPr kumimoji="1" lang="ja-JP" altLang="en-US" sz="8000" dirty="0">
              <a:effectLst>
                <a:outerShdw blurRad="50800" dist="101600" dir="2640000" algn="ctr" rotWithShape="0">
                  <a:schemeClr val="bg1">
                    <a:alpha val="30000"/>
                  </a:schemeClr>
                </a:outerShdw>
              </a:effectLst>
            </a:endParaRPr>
          </a:p>
        </p:txBody>
      </p:sp>
      <p:sp>
        <p:nvSpPr>
          <p:cNvPr id="3" name="サブタイトル 2"/>
          <p:cNvSpPr>
            <a:spLocks noGrp="1"/>
          </p:cNvSpPr>
          <p:nvPr>
            <p:ph type="subTitle" idx="1"/>
          </p:nvPr>
        </p:nvSpPr>
        <p:spPr>
          <a:xfrm>
            <a:off x="755576" y="5445224"/>
            <a:ext cx="7526338" cy="1008112"/>
          </a:xfrm>
        </p:spPr>
        <p:txBody>
          <a:bodyPr>
            <a:noAutofit/>
          </a:bodyPr>
          <a:lstStyle/>
          <a:p>
            <a:r>
              <a:rPr lang="ja-JP" altLang="en-US" sz="2800" dirty="0">
                <a:latin typeface="+mn-ea"/>
              </a:rPr>
              <a:t>３Ｄシェル</a:t>
            </a:r>
            <a:r>
              <a:rPr lang="ja-JP" altLang="en-US" sz="2800" dirty="0" smtClean="0">
                <a:latin typeface="+mn-ea"/>
              </a:rPr>
              <a:t>描画モジュール</a:t>
            </a:r>
            <a:r>
              <a:rPr lang="en-US" altLang="ja-JP" sz="2800" dirty="0" smtClean="0">
                <a:latin typeface="+mn-ea"/>
              </a:rPr>
              <a:t>『</a:t>
            </a:r>
            <a:r>
              <a:rPr lang="ja-JP" altLang="en-US" sz="2800" dirty="0" smtClean="0">
                <a:latin typeface="+mn-ea"/>
              </a:rPr>
              <a:t>Ｕｋａ３Ｄ</a:t>
            </a:r>
            <a:r>
              <a:rPr lang="en-US" altLang="ja-JP" sz="2800" dirty="0" smtClean="0">
                <a:latin typeface="+mn-ea"/>
              </a:rPr>
              <a:t>』</a:t>
            </a:r>
            <a:r>
              <a:rPr lang="ja-JP" altLang="en-US" sz="2800" dirty="0" smtClean="0">
                <a:latin typeface="+mn-ea"/>
              </a:rPr>
              <a:t>について</a:t>
            </a:r>
            <a:endParaRPr kumimoji="1" lang="ja-JP" altLang="en-US" sz="2800" dirty="0">
              <a:latin typeface="+mn-ea"/>
            </a:endParaRPr>
          </a:p>
        </p:txBody>
      </p:sp>
      <p:sp>
        <p:nvSpPr>
          <p:cNvPr id="4" name="テキスト ボックス 3"/>
          <p:cNvSpPr txBox="1"/>
          <p:nvPr/>
        </p:nvSpPr>
        <p:spPr>
          <a:xfrm>
            <a:off x="4860032" y="404664"/>
            <a:ext cx="4108817" cy="646331"/>
          </a:xfrm>
          <a:prstGeom prst="rect">
            <a:avLst/>
          </a:prstGeom>
          <a:noFill/>
        </p:spPr>
        <p:txBody>
          <a:bodyPr wrap="none" rtlCol="0">
            <a:spAutoFit/>
          </a:bodyPr>
          <a:lstStyle/>
          <a:p>
            <a:r>
              <a:rPr kumimoji="1" lang="ja-JP" altLang="en-US" sz="3600" dirty="0" smtClean="0">
                <a:latin typeface="+mj-ea"/>
                <a:ea typeface="+mj-ea"/>
              </a:rPr>
              <a:t>うかべん 大阪＃９</a:t>
            </a:r>
            <a:endParaRPr kumimoji="1" lang="ja-JP" altLang="en-US" sz="3600" dirty="0">
              <a:latin typeface="+mj-ea"/>
              <a:ea typeface="+mj-ea"/>
            </a:endParaRPr>
          </a:p>
        </p:txBody>
      </p:sp>
    </p:spTree>
    <p:extLst>
      <p:ext uri="{BB962C8B-B14F-4D97-AF65-F5344CB8AC3E}">
        <p14:creationId xmlns:p14="http://schemas.microsoft.com/office/powerpoint/2010/main" val="1000510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ォータブル">
  <a:themeElements>
    <a:clrScheme name="クォータブル">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クォータブル">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クォータブル">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C61F36C-9DCD-4783-8CE5-F9FF8D9C98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722</Words>
  <Application>Microsoft Office PowerPoint</Application>
  <PresentationFormat>画面に合わせる (4:3)</PresentationFormat>
  <Paragraphs>138</Paragraphs>
  <Slides>22</Slides>
  <Notes>21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22</vt:i4>
      </vt:variant>
    </vt:vector>
  </HeadingPairs>
  <TitlesOfParts>
    <vt:vector size="33" baseType="lpstr">
      <vt:lpstr>ＭＳ Ｐゴシック</vt:lpstr>
      <vt:lpstr>ＭＳ ゴシック</vt:lpstr>
      <vt:lpstr>Arial</vt:lpstr>
      <vt:lpstr>Calibri</vt:lpstr>
      <vt:lpstr>Calibri Light</vt:lpstr>
      <vt:lpstr>Century Gothic</vt:lpstr>
      <vt:lpstr>Trebuchet MS</vt:lpstr>
      <vt:lpstr>Wingdings</vt:lpstr>
      <vt:lpstr>Wingdings 2</vt:lpstr>
      <vt:lpstr>クォータブル</vt:lpstr>
      <vt:lpstr>Office テーマ</vt:lpstr>
      <vt:lpstr>うかべん 大阪＃９　Ｕｋａ３Ｄ資料</vt:lpstr>
      <vt:lpstr>まずは自己紹介</vt:lpstr>
      <vt:lpstr>yasi（ヤシ）</vt:lpstr>
      <vt:lpstr>よろしくお願いします。</vt:lpstr>
      <vt:lpstr>伺かと言えば</vt:lpstr>
      <vt:lpstr>ゲーム等各種コンテンツ</vt:lpstr>
      <vt:lpstr>もし、３Ｄシェルが使えたら…</vt:lpstr>
      <vt:lpstr>そんな欲望の元に開発された！</vt:lpstr>
      <vt:lpstr>３Ｄで行こう！</vt:lpstr>
      <vt:lpstr>Ｕｋａ３Ｄとは？</vt:lpstr>
      <vt:lpstr>概要</vt:lpstr>
      <vt:lpstr>目的</vt:lpstr>
      <vt:lpstr>デモンストレーション</vt:lpstr>
      <vt:lpstr>システム（概要）</vt:lpstr>
      <vt:lpstr>システム（構成）</vt:lpstr>
      <vt:lpstr>システム（通信）</vt:lpstr>
      <vt:lpstr>定義ファイル</vt:lpstr>
      <vt:lpstr>辞書での実装</vt:lpstr>
      <vt:lpstr>課題</vt:lpstr>
      <vt:lpstr>今後の展開</vt:lpstr>
      <vt:lpstr>最後に</vt:lpstr>
      <vt:lpstr>ご清聴ありがとうございました。</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2015-04-16T04:09:39Z</dcterms:created>
  <dcterms:modified xsi:type="dcterms:W3CDTF">2015-05-01T11:44:58Z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TC019192339991</vt:lpwstr>
  </property>
</Properties>
</file>